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63" r:id="rId4"/>
  </p:sldMasterIdLst>
  <p:notesMasterIdLst>
    <p:notesMasterId r:id="rId21"/>
  </p:notesMasterIdLst>
  <p:sldIdLst>
    <p:sldId id="427" r:id="rId5"/>
    <p:sldId id="453" r:id="rId6"/>
    <p:sldId id="530" r:id="rId7"/>
    <p:sldId id="541" r:id="rId8"/>
    <p:sldId id="532" r:id="rId9"/>
    <p:sldId id="542" r:id="rId10"/>
    <p:sldId id="543" r:id="rId11"/>
    <p:sldId id="544" r:id="rId12"/>
    <p:sldId id="497" r:id="rId13"/>
    <p:sldId id="522" r:id="rId14"/>
    <p:sldId id="545" r:id="rId15"/>
    <p:sldId id="546" r:id="rId16"/>
    <p:sldId id="535" r:id="rId17"/>
    <p:sldId id="528" r:id="rId18"/>
    <p:sldId id="529" r:id="rId19"/>
    <p:sldId id="390" r:id="rId2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BFF"/>
    <a:srgbClr val="E4F6FE"/>
    <a:srgbClr val="D5F0F9"/>
    <a:srgbClr val="AAD2E9"/>
    <a:srgbClr val="FFEB99"/>
    <a:srgbClr val="E6CEFF"/>
    <a:srgbClr val="FFCC99"/>
    <a:srgbClr val="D4F4D4"/>
    <a:srgbClr val="FFBAC8"/>
    <a:srgbClr val="B8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6" autoAdjust="0"/>
    <p:restoredTop sz="96366" autoAdjust="0"/>
  </p:normalViewPr>
  <p:slideViewPr>
    <p:cSldViewPr snapToGrid="0">
      <p:cViewPr varScale="1">
        <p:scale>
          <a:sx n="120" d="100"/>
          <a:sy n="120" d="100"/>
        </p:scale>
        <p:origin x="17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Today</a:t>
            </a:r>
          </a:p>
        </c:rich>
      </c:tx>
      <c:layout>
        <c:manualLayout>
          <c:xMode val="edge"/>
          <c:yMode val="edge"/>
          <c:x val="3.9524764921918601E-2"/>
          <c:y val="0.212499999999999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0490691215123"/>
          <c:y val="9.55661909448835E-2"/>
          <c:w val="0.732949983106852"/>
          <c:h val="0.657643700787401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explosion val="25"/>
          <c:dLbls>
            <c:delete val="1"/>
          </c:dLbls>
          <c:cat>
            <c:strRef>
              <c:f>Sheet1!$A$2:$A$4</c:f>
              <c:strCache>
                <c:ptCount val="3"/>
                <c:pt idx="0">
                  <c:v>Energy</c:v>
                </c:pt>
                <c:pt idx="1">
                  <c:v>Capacity</c:v>
                </c:pt>
                <c:pt idx="2">
                  <c:v>Ancillary Services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5-4A57-AD84-CA123FD0F9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3.6539942431648903E-2"/>
          <c:y val="0.69438834415289596"/>
          <c:w val="0.59152728186051395"/>
          <c:h val="0.28686178325417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Future ?</a:t>
            </a:r>
          </a:p>
        </c:rich>
      </c:tx>
      <c:layout>
        <c:manualLayout>
          <c:xMode val="edge"/>
          <c:yMode val="edge"/>
          <c:x val="0.69224406874854705"/>
          <c:y val="6.56250000000000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00784983084899"/>
          <c:y val="8.3066190944883406E-2"/>
          <c:w val="0.74339850725966805"/>
          <c:h val="0.6670187007874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After</c:v>
                </c:pt>
              </c:strCache>
            </c:strRef>
          </c:tx>
          <c:explosion val="25"/>
          <c:dLbls>
            <c:delete val="1"/>
          </c:dLbls>
          <c:cat>
            <c:strRef>
              <c:f>Sheet1!$A$2:$A$4</c:f>
              <c:strCache>
                <c:ptCount val="3"/>
                <c:pt idx="0">
                  <c:v>Energy</c:v>
                </c:pt>
                <c:pt idx="1">
                  <c:v>Capacity</c:v>
                </c:pt>
                <c:pt idx="2">
                  <c:v>Ancillary Services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8-4ABD-8A94-5435C1C5CB0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809060917495994E-2"/>
          <c:y val="0.67714548867791402"/>
          <c:w val="0.729997488358202"/>
          <c:h val="0.29461183931328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501E3-B901-4452-8227-81CFF8DE5740}" type="doc">
      <dgm:prSet loTypeId="urn:microsoft.com/office/officeart/2005/8/layout/hList7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ABD484-C977-4AA1-9FED-CF7EB0D11D85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Reliability Analysis Methods/Tools</a:t>
          </a:r>
        </a:p>
      </dgm:t>
    </dgm:pt>
    <dgm:pt modelId="{7CAE8236-482B-4B29-B16A-8B75687038C9}" type="parTrans" cxnId="{5880CF70-872C-44B0-91AC-304CFE5697F5}">
      <dgm:prSet/>
      <dgm:spPr/>
      <dgm:t>
        <a:bodyPr/>
        <a:lstStyle/>
        <a:p>
          <a:endParaRPr lang="en-US" b="1"/>
        </a:p>
      </dgm:t>
    </dgm:pt>
    <dgm:pt modelId="{66E1E751-0A6E-4AC4-98E1-8E78659E2B91}" type="sibTrans" cxnId="{5880CF70-872C-44B0-91AC-304CFE5697F5}">
      <dgm:prSet/>
      <dgm:spPr/>
      <dgm:t>
        <a:bodyPr/>
        <a:lstStyle/>
        <a:p>
          <a:endParaRPr lang="en-US" b="1"/>
        </a:p>
      </dgm:t>
    </dgm:pt>
    <dgm:pt modelId="{5B4C6F46-7D83-4230-95F0-6C781B846CB7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Economic Analysis Methods/Tools</a:t>
          </a:r>
        </a:p>
      </dgm:t>
    </dgm:pt>
    <dgm:pt modelId="{29E03BF1-9DB1-48EC-B954-020F5D408ACF}" type="parTrans" cxnId="{5ECE50F6-5D47-4EA2-A77E-E4AE2B132F86}">
      <dgm:prSet/>
      <dgm:spPr/>
      <dgm:t>
        <a:bodyPr/>
        <a:lstStyle/>
        <a:p>
          <a:endParaRPr lang="en-US" b="1"/>
        </a:p>
      </dgm:t>
    </dgm:pt>
    <dgm:pt modelId="{524522D7-25A4-4EF8-988B-997C1A2CD52A}" type="sibTrans" cxnId="{5ECE50F6-5D47-4EA2-A77E-E4AE2B132F86}">
      <dgm:prSet/>
      <dgm:spPr/>
      <dgm:t>
        <a:bodyPr/>
        <a:lstStyle/>
        <a:p>
          <a:endParaRPr lang="en-US" b="1"/>
        </a:p>
      </dgm:t>
    </dgm:pt>
    <dgm:pt modelId="{2DC5EB85-D71A-495A-AF56-B4348EBF6734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Decision Support Methods/Tools</a:t>
          </a:r>
        </a:p>
      </dgm:t>
    </dgm:pt>
    <dgm:pt modelId="{CEFA0013-2224-4873-B4CA-E0E439760AAA}" type="parTrans" cxnId="{F2907168-1155-4B97-8245-88B4A65D60DC}">
      <dgm:prSet/>
      <dgm:spPr/>
      <dgm:t>
        <a:bodyPr/>
        <a:lstStyle/>
        <a:p>
          <a:endParaRPr lang="en-US" b="1"/>
        </a:p>
      </dgm:t>
    </dgm:pt>
    <dgm:pt modelId="{E3954987-07D7-4345-9A4F-6A2F9A54407D}" type="sibTrans" cxnId="{F2907168-1155-4B97-8245-88B4A65D60DC}">
      <dgm:prSet/>
      <dgm:spPr/>
      <dgm:t>
        <a:bodyPr/>
        <a:lstStyle/>
        <a:p>
          <a:endParaRPr lang="en-US" b="1"/>
        </a:p>
      </dgm:t>
    </dgm:pt>
    <dgm:pt modelId="{74102AFE-AE82-4D06-BCEF-6BD36E07BEF0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Development &amp; Validation</a:t>
          </a:r>
        </a:p>
      </dgm:t>
    </dgm:pt>
    <dgm:pt modelId="{1C222EDD-3C3E-447E-ABAD-481CA356804C}" type="parTrans" cxnId="{F47F9B2D-58F8-4C5E-9E18-5B751504961D}">
      <dgm:prSet/>
      <dgm:spPr/>
      <dgm:t>
        <a:bodyPr/>
        <a:lstStyle/>
        <a:p>
          <a:endParaRPr lang="en-US" b="1"/>
        </a:p>
      </dgm:t>
    </dgm:pt>
    <dgm:pt modelId="{29125AD7-CE20-4C27-B149-FE6CE4396949}" type="sibTrans" cxnId="{F47F9B2D-58F8-4C5E-9E18-5B751504961D}">
      <dgm:prSet/>
      <dgm:spPr/>
      <dgm:t>
        <a:bodyPr/>
        <a:lstStyle/>
        <a:p>
          <a:endParaRPr lang="en-US" b="1"/>
        </a:p>
      </dgm:t>
    </dgm:pt>
    <dgm:pt modelId="{79C8BAEA-5008-4E91-84C4-F37592CEC239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Operator/Planner Reference Guides</a:t>
          </a:r>
        </a:p>
      </dgm:t>
    </dgm:pt>
    <dgm:pt modelId="{FB71FB84-D838-4186-AB24-A0F473901419}" type="parTrans" cxnId="{8D0EDEA7-4CE7-4DBC-96E2-A5C9D31BF1DD}">
      <dgm:prSet/>
      <dgm:spPr/>
      <dgm:t>
        <a:bodyPr/>
        <a:lstStyle/>
        <a:p>
          <a:endParaRPr lang="en-US" b="1"/>
        </a:p>
      </dgm:t>
    </dgm:pt>
    <dgm:pt modelId="{82C0CC7C-63E8-4BB4-87FA-F90275BC339A}" type="sibTrans" cxnId="{8D0EDEA7-4CE7-4DBC-96E2-A5C9D31BF1DD}">
      <dgm:prSet/>
      <dgm:spPr/>
      <dgm:t>
        <a:bodyPr/>
        <a:lstStyle/>
        <a:p>
          <a:endParaRPr lang="en-US" b="1"/>
        </a:p>
      </dgm:t>
    </dgm:pt>
    <dgm:pt modelId="{113612AC-859F-4B75-B10B-F4B8615B3138}" type="pres">
      <dgm:prSet presAssocID="{0A0501E3-B901-4452-8227-81CFF8DE5740}" presName="Name0" presStyleCnt="0">
        <dgm:presLayoutVars>
          <dgm:dir/>
          <dgm:resizeHandles val="exact"/>
        </dgm:presLayoutVars>
      </dgm:prSet>
      <dgm:spPr/>
    </dgm:pt>
    <dgm:pt modelId="{B02C1C03-65EA-468C-B6BF-858660B71BE2}" type="pres">
      <dgm:prSet presAssocID="{0A0501E3-B901-4452-8227-81CFF8DE5740}" presName="fgShape" presStyleLbl="fgShp" presStyleIdx="0" presStyleCnt="1" custScaleY="204182" custLinFactY="200000" custLinFactNeighborX="-1809" custLinFactNeighborY="214733"/>
      <dgm:spPr/>
    </dgm:pt>
    <dgm:pt modelId="{582B0D78-2A8B-43F1-9DF5-21841490B425}" type="pres">
      <dgm:prSet presAssocID="{0A0501E3-B901-4452-8227-81CFF8DE5740}" presName="linComp" presStyleCnt="0"/>
      <dgm:spPr/>
    </dgm:pt>
    <dgm:pt modelId="{6915E272-75B4-4FD3-9313-BB5E91BAE45A}" type="pres">
      <dgm:prSet presAssocID="{74102AFE-AE82-4D06-BCEF-6BD36E07BEF0}" presName="compNode" presStyleCnt="0"/>
      <dgm:spPr/>
    </dgm:pt>
    <dgm:pt modelId="{D5B1EE73-9AF3-432A-8099-77787866CBCF}" type="pres">
      <dgm:prSet presAssocID="{74102AFE-AE82-4D06-BCEF-6BD36E07BEF0}" presName="bkgdShape" presStyleLbl="node1" presStyleIdx="0" presStyleCnt="5"/>
      <dgm:spPr/>
    </dgm:pt>
    <dgm:pt modelId="{36A80DDF-54CB-450E-9822-419A345F7B41}" type="pres">
      <dgm:prSet presAssocID="{74102AFE-AE82-4D06-BCEF-6BD36E07BEF0}" presName="nodeTx" presStyleLbl="node1" presStyleIdx="0" presStyleCnt="5">
        <dgm:presLayoutVars>
          <dgm:bulletEnabled val="1"/>
        </dgm:presLayoutVars>
      </dgm:prSet>
      <dgm:spPr/>
    </dgm:pt>
    <dgm:pt modelId="{B61B6311-CB40-4614-BD28-D8C2E05DECB3}" type="pres">
      <dgm:prSet presAssocID="{74102AFE-AE82-4D06-BCEF-6BD36E07BEF0}" presName="invisiNode" presStyleLbl="node1" presStyleIdx="0" presStyleCnt="5"/>
      <dgm:spPr/>
    </dgm:pt>
    <dgm:pt modelId="{9715EC26-FB41-40EF-8BCB-B909BAD92DEC}" type="pres">
      <dgm:prSet presAssocID="{74102AFE-AE82-4D06-BCEF-6BD36E07BEF0}" presName="imagNode" presStyleLbl="fgImgPlace1" presStyleIdx="0" presStyleCnt="5" custScaleX="161140" custScaleY="136286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FEA7129-BFCF-411C-81A7-F98F97B382A4}" type="pres">
      <dgm:prSet presAssocID="{29125AD7-CE20-4C27-B149-FE6CE4396949}" presName="sibTrans" presStyleLbl="sibTrans2D1" presStyleIdx="0" presStyleCnt="0"/>
      <dgm:spPr/>
    </dgm:pt>
    <dgm:pt modelId="{977C2D4C-523A-4EFF-84B4-2B88CA74B8C4}" type="pres">
      <dgm:prSet presAssocID="{CDABD484-C977-4AA1-9FED-CF7EB0D11D85}" presName="compNode" presStyleCnt="0"/>
      <dgm:spPr/>
    </dgm:pt>
    <dgm:pt modelId="{0AA2D786-9759-4C36-88D2-CF7DED91378D}" type="pres">
      <dgm:prSet presAssocID="{CDABD484-C977-4AA1-9FED-CF7EB0D11D85}" presName="bkgdShape" presStyleLbl="node1" presStyleIdx="1" presStyleCnt="5"/>
      <dgm:spPr/>
    </dgm:pt>
    <dgm:pt modelId="{2DDE6223-C753-4C05-B659-F58DC7F8652B}" type="pres">
      <dgm:prSet presAssocID="{CDABD484-C977-4AA1-9FED-CF7EB0D11D85}" presName="nodeTx" presStyleLbl="node1" presStyleIdx="1" presStyleCnt="5">
        <dgm:presLayoutVars>
          <dgm:bulletEnabled val="1"/>
        </dgm:presLayoutVars>
      </dgm:prSet>
      <dgm:spPr/>
    </dgm:pt>
    <dgm:pt modelId="{61833685-EE01-4575-8340-0AAB9247E5F2}" type="pres">
      <dgm:prSet presAssocID="{CDABD484-C977-4AA1-9FED-CF7EB0D11D85}" presName="invisiNode" presStyleLbl="node1" presStyleIdx="1" presStyleCnt="5"/>
      <dgm:spPr/>
    </dgm:pt>
    <dgm:pt modelId="{C8C57B83-47AC-4147-A768-2863286850FE}" type="pres">
      <dgm:prSet presAssocID="{CDABD484-C977-4AA1-9FED-CF7EB0D11D85}" presName="imagNode" presStyleLbl="fgImgPlace1" presStyleIdx="1" presStyleCnt="5" custScaleX="162654" custScaleY="126679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3DC29BF-D774-4C42-836A-117146FB6C4E}" type="pres">
      <dgm:prSet presAssocID="{66E1E751-0A6E-4AC4-98E1-8E78659E2B91}" presName="sibTrans" presStyleLbl="sibTrans2D1" presStyleIdx="0" presStyleCnt="0"/>
      <dgm:spPr/>
    </dgm:pt>
    <dgm:pt modelId="{72C7ABD4-FD5B-46F4-8C51-86126D8E3F9C}" type="pres">
      <dgm:prSet presAssocID="{5B4C6F46-7D83-4230-95F0-6C781B846CB7}" presName="compNode" presStyleCnt="0"/>
      <dgm:spPr/>
    </dgm:pt>
    <dgm:pt modelId="{4C84133D-8992-4936-A236-F7734C64DA28}" type="pres">
      <dgm:prSet presAssocID="{5B4C6F46-7D83-4230-95F0-6C781B846CB7}" presName="bkgdShape" presStyleLbl="node1" presStyleIdx="2" presStyleCnt="5" custLinFactNeighborX="-83"/>
      <dgm:spPr/>
    </dgm:pt>
    <dgm:pt modelId="{7EC68FB0-24D0-4FDC-85B3-B723CF17E892}" type="pres">
      <dgm:prSet presAssocID="{5B4C6F46-7D83-4230-95F0-6C781B846CB7}" presName="nodeTx" presStyleLbl="node1" presStyleIdx="2" presStyleCnt="5">
        <dgm:presLayoutVars>
          <dgm:bulletEnabled val="1"/>
        </dgm:presLayoutVars>
      </dgm:prSet>
      <dgm:spPr/>
    </dgm:pt>
    <dgm:pt modelId="{7B0665EB-03F4-4595-872E-85B934EB6847}" type="pres">
      <dgm:prSet presAssocID="{5B4C6F46-7D83-4230-95F0-6C781B846CB7}" presName="invisiNode" presStyleLbl="node1" presStyleIdx="2" presStyleCnt="5"/>
      <dgm:spPr/>
    </dgm:pt>
    <dgm:pt modelId="{7F7A4323-99E8-41C6-B250-330F0EFD63F0}" type="pres">
      <dgm:prSet presAssocID="{5B4C6F46-7D83-4230-95F0-6C781B846CB7}" presName="imagNode" presStyleLbl="fgImgPlace1" presStyleIdx="2" presStyleCnt="5" custScaleX="179854" custScaleY="13622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8464887-C072-4BF5-95F8-7544B80293A6}" type="pres">
      <dgm:prSet presAssocID="{524522D7-25A4-4EF8-988B-997C1A2CD52A}" presName="sibTrans" presStyleLbl="sibTrans2D1" presStyleIdx="0" presStyleCnt="0"/>
      <dgm:spPr/>
    </dgm:pt>
    <dgm:pt modelId="{15B93249-7DC7-4062-BEF3-0A0DE610B8C1}" type="pres">
      <dgm:prSet presAssocID="{2DC5EB85-D71A-495A-AF56-B4348EBF6734}" presName="compNode" presStyleCnt="0"/>
      <dgm:spPr/>
    </dgm:pt>
    <dgm:pt modelId="{7F8D9750-A44C-45B7-9CD5-1D6658C85536}" type="pres">
      <dgm:prSet presAssocID="{2DC5EB85-D71A-495A-AF56-B4348EBF6734}" presName="bkgdShape" presStyleLbl="node1" presStyleIdx="3" presStyleCnt="5"/>
      <dgm:spPr/>
    </dgm:pt>
    <dgm:pt modelId="{20D31259-E071-4AE7-8896-348D39B2259A}" type="pres">
      <dgm:prSet presAssocID="{2DC5EB85-D71A-495A-AF56-B4348EBF6734}" presName="nodeTx" presStyleLbl="node1" presStyleIdx="3" presStyleCnt="5">
        <dgm:presLayoutVars>
          <dgm:bulletEnabled val="1"/>
        </dgm:presLayoutVars>
      </dgm:prSet>
      <dgm:spPr/>
    </dgm:pt>
    <dgm:pt modelId="{6E2B4A33-F839-450F-B93D-9398EDEA3B7D}" type="pres">
      <dgm:prSet presAssocID="{2DC5EB85-D71A-495A-AF56-B4348EBF6734}" presName="invisiNode" presStyleLbl="node1" presStyleIdx="3" presStyleCnt="5"/>
      <dgm:spPr/>
    </dgm:pt>
    <dgm:pt modelId="{F0A7BCEE-9292-4EC9-A97B-77C0BA427D1D}" type="pres">
      <dgm:prSet presAssocID="{2DC5EB85-D71A-495A-AF56-B4348EBF6734}" presName="imagNode" presStyleLbl="fgImgPlace1" presStyleIdx="3" presStyleCnt="5" custScaleX="154060" custScaleY="126679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19E2C87-82B0-4376-8C49-72446AFF869F}" type="pres">
      <dgm:prSet presAssocID="{E3954987-07D7-4345-9A4F-6A2F9A54407D}" presName="sibTrans" presStyleLbl="sibTrans2D1" presStyleIdx="0" presStyleCnt="0"/>
      <dgm:spPr/>
    </dgm:pt>
    <dgm:pt modelId="{78E43A70-D464-4A03-9473-EA50E2D3AEA6}" type="pres">
      <dgm:prSet presAssocID="{79C8BAEA-5008-4E91-84C4-F37592CEC239}" presName="compNode" presStyleCnt="0"/>
      <dgm:spPr/>
    </dgm:pt>
    <dgm:pt modelId="{56F00451-724E-40CB-9229-4F4BAEF5D912}" type="pres">
      <dgm:prSet presAssocID="{79C8BAEA-5008-4E91-84C4-F37592CEC239}" presName="bkgdShape" presStyleLbl="node1" presStyleIdx="4" presStyleCnt="5"/>
      <dgm:spPr/>
    </dgm:pt>
    <dgm:pt modelId="{516F8E66-3015-4A7D-832F-43D88341E87E}" type="pres">
      <dgm:prSet presAssocID="{79C8BAEA-5008-4E91-84C4-F37592CEC239}" presName="nodeTx" presStyleLbl="node1" presStyleIdx="4" presStyleCnt="5">
        <dgm:presLayoutVars>
          <dgm:bulletEnabled val="1"/>
        </dgm:presLayoutVars>
      </dgm:prSet>
      <dgm:spPr/>
    </dgm:pt>
    <dgm:pt modelId="{31C8FA41-9DFF-46E6-92E6-91CB6EE8423E}" type="pres">
      <dgm:prSet presAssocID="{79C8BAEA-5008-4E91-84C4-F37592CEC239}" presName="invisiNode" presStyleLbl="node1" presStyleIdx="4" presStyleCnt="5"/>
      <dgm:spPr/>
    </dgm:pt>
    <dgm:pt modelId="{DBEBBA4E-AEBC-45F4-A221-E8C01E5DDAD4}" type="pres">
      <dgm:prSet presAssocID="{79C8BAEA-5008-4E91-84C4-F37592CEC239}" presName="imagNode" presStyleLbl="fgImgPlace1" presStyleIdx="4" presStyleCnt="5" custScaleX="148106" custScaleY="126679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4C1A590D-2662-4FE6-83AA-356E2D0A706C}" type="presOf" srcId="{CDABD484-C977-4AA1-9FED-CF7EB0D11D85}" destId="{2DDE6223-C753-4C05-B659-F58DC7F8652B}" srcOrd="1" destOrd="0" presId="urn:microsoft.com/office/officeart/2005/8/layout/hList7#1"/>
    <dgm:cxn modelId="{DC88D81D-5E67-43B1-B650-78F5CB088C7C}" type="presOf" srcId="{CDABD484-C977-4AA1-9FED-CF7EB0D11D85}" destId="{0AA2D786-9759-4C36-88D2-CF7DED91378D}" srcOrd="0" destOrd="0" presId="urn:microsoft.com/office/officeart/2005/8/layout/hList7#1"/>
    <dgm:cxn modelId="{F47F9B2D-58F8-4C5E-9E18-5B751504961D}" srcId="{0A0501E3-B901-4452-8227-81CFF8DE5740}" destId="{74102AFE-AE82-4D06-BCEF-6BD36E07BEF0}" srcOrd="0" destOrd="0" parTransId="{1C222EDD-3C3E-447E-ABAD-481CA356804C}" sibTransId="{29125AD7-CE20-4C27-B149-FE6CE4396949}"/>
    <dgm:cxn modelId="{562C0338-CBC4-4138-A1BB-3CD6CCF0B784}" type="presOf" srcId="{74102AFE-AE82-4D06-BCEF-6BD36E07BEF0}" destId="{36A80DDF-54CB-450E-9822-419A345F7B41}" srcOrd="1" destOrd="0" presId="urn:microsoft.com/office/officeart/2005/8/layout/hList7#1"/>
    <dgm:cxn modelId="{0CA4415E-D20B-4386-8A4D-F7379116E7DA}" type="presOf" srcId="{2DC5EB85-D71A-495A-AF56-B4348EBF6734}" destId="{7F8D9750-A44C-45B7-9CD5-1D6658C85536}" srcOrd="0" destOrd="0" presId="urn:microsoft.com/office/officeart/2005/8/layout/hList7#1"/>
    <dgm:cxn modelId="{A18A3D63-3D98-4E69-A0C4-E4708CF9E571}" type="presOf" srcId="{5B4C6F46-7D83-4230-95F0-6C781B846CB7}" destId="{4C84133D-8992-4936-A236-F7734C64DA28}" srcOrd="0" destOrd="0" presId="urn:microsoft.com/office/officeart/2005/8/layout/hList7#1"/>
    <dgm:cxn modelId="{BED59345-0F1F-4147-AFAB-9385F0BC0B20}" type="presOf" srcId="{2DC5EB85-D71A-495A-AF56-B4348EBF6734}" destId="{20D31259-E071-4AE7-8896-348D39B2259A}" srcOrd="1" destOrd="0" presId="urn:microsoft.com/office/officeart/2005/8/layout/hList7#1"/>
    <dgm:cxn modelId="{F2907168-1155-4B97-8245-88B4A65D60DC}" srcId="{0A0501E3-B901-4452-8227-81CFF8DE5740}" destId="{2DC5EB85-D71A-495A-AF56-B4348EBF6734}" srcOrd="3" destOrd="0" parTransId="{CEFA0013-2224-4873-B4CA-E0E439760AAA}" sibTransId="{E3954987-07D7-4345-9A4F-6A2F9A54407D}"/>
    <dgm:cxn modelId="{5880CF70-872C-44B0-91AC-304CFE5697F5}" srcId="{0A0501E3-B901-4452-8227-81CFF8DE5740}" destId="{CDABD484-C977-4AA1-9FED-CF7EB0D11D85}" srcOrd="1" destOrd="0" parTransId="{7CAE8236-482B-4B29-B16A-8B75687038C9}" sibTransId="{66E1E751-0A6E-4AC4-98E1-8E78659E2B91}"/>
    <dgm:cxn modelId="{D8223488-C32E-4D99-82EE-ABFD4A6082F4}" type="presOf" srcId="{66E1E751-0A6E-4AC4-98E1-8E78659E2B91}" destId="{A3DC29BF-D774-4C42-836A-117146FB6C4E}" srcOrd="0" destOrd="0" presId="urn:microsoft.com/office/officeart/2005/8/layout/hList7#1"/>
    <dgm:cxn modelId="{055CAA9A-E265-41AC-B821-EC83AD5C854B}" type="presOf" srcId="{0A0501E3-B901-4452-8227-81CFF8DE5740}" destId="{113612AC-859F-4B75-B10B-F4B8615B3138}" srcOrd="0" destOrd="0" presId="urn:microsoft.com/office/officeart/2005/8/layout/hList7#1"/>
    <dgm:cxn modelId="{F681279F-231A-4BE9-84B0-B3ACE28DF091}" type="presOf" srcId="{74102AFE-AE82-4D06-BCEF-6BD36E07BEF0}" destId="{D5B1EE73-9AF3-432A-8099-77787866CBCF}" srcOrd="0" destOrd="0" presId="urn:microsoft.com/office/officeart/2005/8/layout/hList7#1"/>
    <dgm:cxn modelId="{D0F12CA4-1519-4A1D-8254-0839AFE7ABF5}" type="presOf" srcId="{79C8BAEA-5008-4E91-84C4-F37592CEC239}" destId="{56F00451-724E-40CB-9229-4F4BAEF5D912}" srcOrd="0" destOrd="0" presId="urn:microsoft.com/office/officeart/2005/8/layout/hList7#1"/>
    <dgm:cxn modelId="{8D0EDEA7-4CE7-4DBC-96E2-A5C9D31BF1DD}" srcId="{0A0501E3-B901-4452-8227-81CFF8DE5740}" destId="{79C8BAEA-5008-4E91-84C4-F37592CEC239}" srcOrd="4" destOrd="0" parTransId="{FB71FB84-D838-4186-AB24-A0F473901419}" sibTransId="{82C0CC7C-63E8-4BB4-87FA-F90275BC339A}"/>
    <dgm:cxn modelId="{1A0FD1AF-438A-4FE3-9933-27083A9D542F}" type="presOf" srcId="{5B4C6F46-7D83-4230-95F0-6C781B846CB7}" destId="{7EC68FB0-24D0-4FDC-85B3-B723CF17E892}" srcOrd="1" destOrd="0" presId="urn:microsoft.com/office/officeart/2005/8/layout/hList7#1"/>
    <dgm:cxn modelId="{233360B7-2304-4BCA-9827-9670CDB83854}" type="presOf" srcId="{29125AD7-CE20-4C27-B149-FE6CE4396949}" destId="{BFEA7129-BFCF-411C-81A7-F98F97B382A4}" srcOrd="0" destOrd="0" presId="urn:microsoft.com/office/officeart/2005/8/layout/hList7#1"/>
    <dgm:cxn modelId="{531F25B9-7643-42F0-A672-39E8F9533680}" type="presOf" srcId="{524522D7-25A4-4EF8-988B-997C1A2CD52A}" destId="{D8464887-C072-4BF5-95F8-7544B80293A6}" srcOrd="0" destOrd="0" presId="urn:microsoft.com/office/officeart/2005/8/layout/hList7#1"/>
    <dgm:cxn modelId="{E8395FD3-ADC7-49BD-B744-E66F4E613113}" type="presOf" srcId="{79C8BAEA-5008-4E91-84C4-F37592CEC239}" destId="{516F8E66-3015-4A7D-832F-43D88341E87E}" srcOrd="1" destOrd="0" presId="urn:microsoft.com/office/officeart/2005/8/layout/hList7#1"/>
    <dgm:cxn modelId="{B9CD03D8-5AC4-41BA-B292-48EF1E3F5124}" type="presOf" srcId="{E3954987-07D7-4345-9A4F-6A2F9A54407D}" destId="{419E2C87-82B0-4376-8C49-72446AFF869F}" srcOrd="0" destOrd="0" presId="urn:microsoft.com/office/officeart/2005/8/layout/hList7#1"/>
    <dgm:cxn modelId="{5ECE50F6-5D47-4EA2-A77E-E4AE2B132F86}" srcId="{0A0501E3-B901-4452-8227-81CFF8DE5740}" destId="{5B4C6F46-7D83-4230-95F0-6C781B846CB7}" srcOrd="2" destOrd="0" parTransId="{29E03BF1-9DB1-48EC-B954-020F5D408ACF}" sibTransId="{524522D7-25A4-4EF8-988B-997C1A2CD52A}"/>
    <dgm:cxn modelId="{5B4998B4-BBA9-4B50-8C55-DCAEB12164CC}" type="presParOf" srcId="{113612AC-859F-4B75-B10B-F4B8615B3138}" destId="{B02C1C03-65EA-468C-B6BF-858660B71BE2}" srcOrd="0" destOrd="0" presId="urn:microsoft.com/office/officeart/2005/8/layout/hList7#1"/>
    <dgm:cxn modelId="{9762D1E6-B6FA-4307-84E2-7DB2B6B56664}" type="presParOf" srcId="{113612AC-859F-4B75-B10B-F4B8615B3138}" destId="{582B0D78-2A8B-43F1-9DF5-21841490B425}" srcOrd="1" destOrd="0" presId="urn:microsoft.com/office/officeart/2005/8/layout/hList7#1"/>
    <dgm:cxn modelId="{972F26BB-99C6-4FD4-8053-7588BEF68D11}" type="presParOf" srcId="{582B0D78-2A8B-43F1-9DF5-21841490B425}" destId="{6915E272-75B4-4FD3-9313-BB5E91BAE45A}" srcOrd="0" destOrd="0" presId="urn:microsoft.com/office/officeart/2005/8/layout/hList7#1"/>
    <dgm:cxn modelId="{B357E4CA-C399-42E3-9E74-6E03B6A26E20}" type="presParOf" srcId="{6915E272-75B4-4FD3-9313-BB5E91BAE45A}" destId="{D5B1EE73-9AF3-432A-8099-77787866CBCF}" srcOrd="0" destOrd="0" presId="urn:microsoft.com/office/officeart/2005/8/layout/hList7#1"/>
    <dgm:cxn modelId="{C07FB259-982D-402A-BCE0-71C2681C6FFF}" type="presParOf" srcId="{6915E272-75B4-4FD3-9313-BB5E91BAE45A}" destId="{36A80DDF-54CB-450E-9822-419A345F7B41}" srcOrd="1" destOrd="0" presId="urn:microsoft.com/office/officeart/2005/8/layout/hList7#1"/>
    <dgm:cxn modelId="{3FE4D401-C5CF-4B80-A369-F94E03549618}" type="presParOf" srcId="{6915E272-75B4-4FD3-9313-BB5E91BAE45A}" destId="{B61B6311-CB40-4614-BD28-D8C2E05DECB3}" srcOrd="2" destOrd="0" presId="urn:microsoft.com/office/officeart/2005/8/layout/hList7#1"/>
    <dgm:cxn modelId="{0B400B29-642B-4637-9990-2DD3009CB79D}" type="presParOf" srcId="{6915E272-75B4-4FD3-9313-BB5E91BAE45A}" destId="{9715EC26-FB41-40EF-8BCB-B909BAD92DEC}" srcOrd="3" destOrd="0" presId="urn:microsoft.com/office/officeart/2005/8/layout/hList7#1"/>
    <dgm:cxn modelId="{095E45C3-DFB9-47CB-990F-B4C34D965E19}" type="presParOf" srcId="{582B0D78-2A8B-43F1-9DF5-21841490B425}" destId="{BFEA7129-BFCF-411C-81A7-F98F97B382A4}" srcOrd="1" destOrd="0" presId="urn:microsoft.com/office/officeart/2005/8/layout/hList7#1"/>
    <dgm:cxn modelId="{F5E5F5F0-DB42-4E12-8B0A-257193FD06D5}" type="presParOf" srcId="{582B0D78-2A8B-43F1-9DF5-21841490B425}" destId="{977C2D4C-523A-4EFF-84B4-2B88CA74B8C4}" srcOrd="2" destOrd="0" presId="urn:microsoft.com/office/officeart/2005/8/layout/hList7#1"/>
    <dgm:cxn modelId="{36627138-B0C3-429C-BD01-450055372849}" type="presParOf" srcId="{977C2D4C-523A-4EFF-84B4-2B88CA74B8C4}" destId="{0AA2D786-9759-4C36-88D2-CF7DED91378D}" srcOrd="0" destOrd="0" presId="urn:microsoft.com/office/officeart/2005/8/layout/hList7#1"/>
    <dgm:cxn modelId="{E0BAFDE2-A5FB-42DB-B221-43EA500AFDFF}" type="presParOf" srcId="{977C2D4C-523A-4EFF-84B4-2B88CA74B8C4}" destId="{2DDE6223-C753-4C05-B659-F58DC7F8652B}" srcOrd="1" destOrd="0" presId="urn:microsoft.com/office/officeart/2005/8/layout/hList7#1"/>
    <dgm:cxn modelId="{9D2444D9-E7C0-4142-9F77-83378A0D287B}" type="presParOf" srcId="{977C2D4C-523A-4EFF-84B4-2B88CA74B8C4}" destId="{61833685-EE01-4575-8340-0AAB9247E5F2}" srcOrd="2" destOrd="0" presId="urn:microsoft.com/office/officeart/2005/8/layout/hList7#1"/>
    <dgm:cxn modelId="{0B4180FA-1AEA-4545-92E4-6884E586ABD2}" type="presParOf" srcId="{977C2D4C-523A-4EFF-84B4-2B88CA74B8C4}" destId="{C8C57B83-47AC-4147-A768-2863286850FE}" srcOrd="3" destOrd="0" presId="urn:microsoft.com/office/officeart/2005/8/layout/hList7#1"/>
    <dgm:cxn modelId="{695F3BCE-974B-4365-B473-4936D85338C4}" type="presParOf" srcId="{582B0D78-2A8B-43F1-9DF5-21841490B425}" destId="{A3DC29BF-D774-4C42-836A-117146FB6C4E}" srcOrd="3" destOrd="0" presId="urn:microsoft.com/office/officeart/2005/8/layout/hList7#1"/>
    <dgm:cxn modelId="{DD862871-4B8F-4D10-A02F-E5306FA035BA}" type="presParOf" srcId="{582B0D78-2A8B-43F1-9DF5-21841490B425}" destId="{72C7ABD4-FD5B-46F4-8C51-86126D8E3F9C}" srcOrd="4" destOrd="0" presId="urn:microsoft.com/office/officeart/2005/8/layout/hList7#1"/>
    <dgm:cxn modelId="{7AAC62BB-641C-43DC-BD68-A68CF6538534}" type="presParOf" srcId="{72C7ABD4-FD5B-46F4-8C51-86126D8E3F9C}" destId="{4C84133D-8992-4936-A236-F7734C64DA28}" srcOrd="0" destOrd="0" presId="urn:microsoft.com/office/officeart/2005/8/layout/hList7#1"/>
    <dgm:cxn modelId="{342A253C-CB71-40B8-A736-3B8F8E66E82F}" type="presParOf" srcId="{72C7ABD4-FD5B-46F4-8C51-86126D8E3F9C}" destId="{7EC68FB0-24D0-4FDC-85B3-B723CF17E892}" srcOrd="1" destOrd="0" presId="urn:microsoft.com/office/officeart/2005/8/layout/hList7#1"/>
    <dgm:cxn modelId="{A3BDD8E9-C377-48D2-A951-9C603459666F}" type="presParOf" srcId="{72C7ABD4-FD5B-46F4-8C51-86126D8E3F9C}" destId="{7B0665EB-03F4-4595-872E-85B934EB6847}" srcOrd="2" destOrd="0" presId="urn:microsoft.com/office/officeart/2005/8/layout/hList7#1"/>
    <dgm:cxn modelId="{9FDDB3D8-4B53-4F7D-8975-6D4776C4269D}" type="presParOf" srcId="{72C7ABD4-FD5B-46F4-8C51-86126D8E3F9C}" destId="{7F7A4323-99E8-41C6-B250-330F0EFD63F0}" srcOrd="3" destOrd="0" presId="urn:microsoft.com/office/officeart/2005/8/layout/hList7#1"/>
    <dgm:cxn modelId="{DC072D37-B8F4-41BB-A235-E05C61F235C2}" type="presParOf" srcId="{582B0D78-2A8B-43F1-9DF5-21841490B425}" destId="{D8464887-C072-4BF5-95F8-7544B80293A6}" srcOrd="5" destOrd="0" presId="urn:microsoft.com/office/officeart/2005/8/layout/hList7#1"/>
    <dgm:cxn modelId="{FCE36C22-D48D-41EB-BCDD-3FA017A759AE}" type="presParOf" srcId="{582B0D78-2A8B-43F1-9DF5-21841490B425}" destId="{15B93249-7DC7-4062-BEF3-0A0DE610B8C1}" srcOrd="6" destOrd="0" presId="urn:microsoft.com/office/officeart/2005/8/layout/hList7#1"/>
    <dgm:cxn modelId="{1479AA97-FC15-4C16-847B-141381D81C36}" type="presParOf" srcId="{15B93249-7DC7-4062-BEF3-0A0DE610B8C1}" destId="{7F8D9750-A44C-45B7-9CD5-1D6658C85536}" srcOrd="0" destOrd="0" presId="urn:microsoft.com/office/officeart/2005/8/layout/hList7#1"/>
    <dgm:cxn modelId="{08F7FD7D-23E2-47EC-8AE1-8BBAD8D88D57}" type="presParOf" srcId="{15B93249-7DC7-4062-BEF3-0A0DE610B8C1}" destId="{20D31259-E071-4AE7-8896-348D39B2259A}" srcOrd="1" destOrd="0" presId="urn:microsoft.com/office/officeart/2005/8/layout/hList7#1"/>
    <dgm:cxn modelId="{609326B7-12FF-4DF5-9F7E-485017F52B5C}" type="presParOf" srcId="{15B93249-7DC7-4062-BEF3-0A0DE610B8C1}" destId="{6E2B4A33-F839-450F-B93D-9398EDEA3B7D}" srcOrd="2" destOrd="0" presId="urn:microsoft.com/office/officeart/2005/8/layout/hList7#1"/>
    <dgm:cxn modelId="{BA2AD9FF-7FBD-42AF-AF1E-0A10FB66E089}" type="presParOf" srcId="{15B93249-7DC7-4062-BEF3-0A0DE610B8C1}" destId="{F0A7BCEE-9292-4EC9-A97B-77C0BA427D1D}" srcOrd="3" destOrd="0" presId="urn:microsoft.com/office/officeart/2005/8/layout/hList7#1"/>
    <dgm:cxn modelId="{1E3E135C-F8C9-4BC1-8DE2-DF5E780CB4C1}" type="presParOf" srcId="{582B0D78-2A8B-43F1-9DF5-21841490B425}" destId="{419E2C87-82B0-4376-8C49-72446AFF869F}" srcOrd="7" destOrd="0" presId="urn:microsoft.com/office/officeart/2005/8/layout/hList7#1"/>
    <dgm:cxn modelId="{BA4D8B87-F7A1-4DBC-AFC5-DF7ACC23F0FA}" type="presParOf" srcId="{582B0D78-2A8B-43F1-9DF5-21841490B425}" destId="{78E43A70-D464-4A03-9473-EA50E2D3AEA6}" srcOrd="8" destOrd="0" presId="urn:microsoft.com/office/officeart/2005/8/layout/hList7#1"/>
    <dgm:cxn modelId="{388DD2B6-44AB-48E4-9807-3595884ACB9E}" type="presParOf" srcId="{78E43A70-D464-4A03-9473-EA50E2D3AEA6}" destId="{56F00451-724E-40CB-9229-4F4BAEF5D912}" srcOrd="0" destOrd="0" presId="urn:microsoft.com/office/officeart/2005/8/layout/hList7#1"/>
    <dgm:cxn modelId="{1F9686BC-330F-4E7F-A25F-CDF1FA72F4C5}" type="presParOf" srcId="{78E43A70-D464-4A03-9473-EA50E2D3AEA6}" destId="{516F8E66-3015-4A7D-832F-43D88341E87E}" srcOrd="1" destOrd="0" presId="urn:microsoft.com/office/officeart/2005/8/layout/hList7#1"/>
    <dgm:cxn modelId="{3A8F6339-405F-4D1E-B872-C6DB5DA5EFC2}" type="presParOf" srcId="{78E43A70-D464-4A03-9473-EA50E2D3AEA6}" destId="{31C8FA41-9DFF-46E6-92E6-91CB6EE8423E}" srcOrd="2" destOrd="0" presId="urn:microsoft.com/office/officeart/2005/8/layout/hList7#1"/>
    <dgm:cxn modelId="{A143062A-0746-47C8-A383-70EEF41C6194}" type="presParOf" srcId="{78E43A70-D464-4A03-9473-EA50E2D3AEA6}" destId="{DBEBBA4E-AEBC-45F4-A221-E8C01E5DDAD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1EE73-9AF3-432A-8099-77787866CBCF}">
      <dsp:nvSpPr>
        <dsp:cNvPr id="0" name=""/>
        <dsp:cNvSpPr/>
      </dsp:nvSpPr>
      <dsp:spPr>
        <a:xfrm>
          <a:off x="0" y="-19788"/>
          <a:ext cx="1605557" cy="143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Development &amp; Validation</a:t>
          </a:r>
        </a:p>
      </dsp:txBody>
      <dsp:txXfrm>
        <a:off x="0" y="555607"/>
        <a:ext cx="1605557" cy="575396"/>
      </dsp:txXfrm>
    </dsp:sp>
    <dsp:sp modelId="{9715EC26-FB41-40EF-8BCB-B909BAD92DEC}">
      <dsp:nvSpPr>
        <dsp:cNvPr id="0" name=""/>
        <dsp:cNvSpPr/>
      </dsp:nvSpPr>
      <dsp:spPr>
        <a:xfrm>
          <a:off x="416834" y="-20386"/>
          <a:ext cx="771888" cy="652833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A2D786-9759-4C36-88D2-CF7DED91378D}">
      <dsp:nvSpPr>
        <dsp:cNvPr id="0" name=""/>
        <dsp:cNvSpPr/>
      </dsp:nvSpPr>
      <dsp:spPr>
        <a:xfrm>
          <a:off x="1653724" y="-20087"/>
          <a:ext cx="1605557" cy="143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Reliability Analysis Methods/Tools</a:t>
          </a:r>
        </a:p>
      </dsp:txBody>
      <dsp:txXfrm>
        <a:off x="1653724" y="555308"/>
        <a:ext cx="1605557" cy="575396"/>
      </dsp:txXfrm>
    </dsp:sp>
    <dsp:sp modelId="{C8C57B83-47AC-4147-A768-2863286850FE}">
      <dsp:nvSpPr>
        <dsp:cNvPr id="0" name=""/>
        <dsp:cNvSpPr/>
      </dsp:nvSpPr>
      <dsp:spPr>
        <a:xfrm>
          <a:off x="2066933" y="2323"/>
          <a:ext cx="779140" cy="606814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84133D-8992-4936-A236-F7734C64DA28}">
      <dsp:nvSpPr>
        <dsp:cNvPr id="0" name=""/>
        <dsp:cNvSpPr/>
      </dsp:nvSpPr>
      <dsp:spPr>
        <a:xfrm>
          <a:off x="3306116" y="-19862"/>
          <a:ext cx="1605557" cy="143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Economic Analysis Methods/Tools</a:t>
          </a:r>
        </a:p>
      </dsp:txBody>
      <dsp:txXfrm>
        <a:off x="3306116" y="555533"/>
        <a:ext cx="1605557" cy="575396"/>
      </dsp:txXfrm>
    </dsp:sp>
    <dsp:sp modelId="{7F7A4323-99E8-41C6-B250-330F0EFD63F0}">
      <dsp:nvSpPr>
        <dsp:cNvPr id="0" name=""/>
        <dsp:cNvSpPr/>
      </dsp:nvSpPr>
      <dsp:spPr>
        <a:xfrm>
          <a:off x="3679462" y="-20312"/>
          <a:ext cx="861531" cy="652536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8D9750-A44C-45B7-9CD5-1D6658C85536}">
      <dsp:nvSpPr>
        <dsp:cNvPr id="0" name=""/>
        <dsp:cNvSpPr/>
      </dsp:nvSpPr>
      <dsp:spPr>
        <a:xfrm>
          <a:off x="4961173" y="-20087"/>
          <a:ext cx="1605557" cy="143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Decision Support Methods/Tools</a:t>
          </a:r>
        </a:p>
      </dsp:txBody>
      <dsp:txXfrm>
        <a:off x="4961173" y="555308"/>
        <a:ext cx="1605557" cy="575396"/>
      </dsp:txXfrm>
    </dsp:sp>
    <dsp:sp modelId="{F0A7BCEE-9292-4EC9-A97B-77C0BA427D1D}">
      <dsp:nvSpPr>
        <dsp:cNvPr id="0" name=""/>
        <dsp:cNvSpPr/>
      </dsp:nvSpPr>
      <dsp:spPr>
        <a:xfrm>
          <a:off x="5394965" y="2323"/>
          <a:ext cx="737973" cy="606814"/>
        </a:xfrm>
        <a:prstGeom prst="ellipse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F00451-724E-40CB-9229-4F4BAEF5D912}">
      <dsp:nvSpPr>
        <dsp:cNvPr id="0" name=""/>
        <dsp:cNvSpPr/>
      </dsp:nvSpPr>
      <dsp:spPr>
        <a:xfrm>
          <a:off x="6614898" y="-20087"/>
          <a:ext cx="1605557" cy="143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Operator/Planner Reference Guides</a:t>
          </a:r>
        </a:p>
      </dsp:txBody>
      <dsp:txXfrm>
        <a:off x="6614898" y="555308"/>
        <a:ext cx="1605557" cy="575396"/>
      </dsp:txXfrm>
    </dsp:sp>
    <dsp:sp modelId="{DBEBBA4E-AEBC-45F4-A221-E8C01E5DDAD4}">
      <dsp:nvSpPr>
        <dsp:cNvPr id="0" name=""/>
        <dsp:cNvSpPr/>
      </dsp:nvSpPr>
      <dsp:spPr>
        <a:xfrm>
          <a:off x="7062950" y="2323"/>
          <a:ext cx="709453" cy="606814"/>
        </a:xfrm>
        <a:prstGeom prst="ellipse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2C1C03-65EA-468C-B6BF-858660B71BE2}">
      <dsp:nvSpPr>
        <dsp:cNvPr id="0" name=""/>
        <dsp:cNvSpPr/>
      </dsp:nvSpPr>
      <dsp:spPr>
        <a:xfrm>
          <a:off x="192006" y="1018306"/>
          <a:ext cx="7562819" cy="4405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21D603EA-85D6-422C-AB10-17A2A7923832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74689"/>
            <a:ext cx="5607684" cy="3659661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6DE649CB-0B81-4204-A849-0379B10D6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06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041" indent="-283093" defTabSz="93106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2370" indent="-226474" defTabSz="93106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5318" indent="-226474" defTabSz="93106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8266" indent="-226474" defTabSz="93106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1214" indent="-226474" defTabSz="9310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4162" indent="-226474" defTabSz="9310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7110" indent="-226474" defTabSz="9310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0058" indent="-226474" defTabSz="9310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AEE9A6-F64F-45E4-9C74-F44C45C35E3F}" type="slidenum">
              <a:rPr lang="en-US" altLang="en-US" sz="1200">
                <a:solidFill>
                  <a:schemeClr val="tx1"/>
                </a:solidFill>
              </a:rPr>
              <a:pPr/>
              <a:t>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3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2015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59536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39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24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91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822960"/>
            <a:ext cx="3474720" cy="2137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5760" y="3200400"/>
            <a:ext cx="841248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000" b="1" dirty="0">
                <a:solidFill>
                  <a:schemeClr val="tx2"/>
                </a:solidFill>
              </a:rPr>
              <a:t>Together…Shaping the Future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1637938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0225" y="6659563"/>
            <a:ext cx="45085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E24F-1AB5-4508-8F06-CB8C60397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808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93994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2015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93994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2015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0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2015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93994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649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93994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2015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43000"/>
            <a:ext cx="4206240" cy="2593026"/>
          </a:xfrm>
          <a:prstGeom prst="rect">
            <a:avLst/>
          </a:prstGeom>
          <a:effectLst>
            <a:reflection blurRad="6350" stA="25000" endPos="55000" dist="76200" dir="5400000" sy="-100000" algn="bl" rotWithShape="0"/>
            <a:softEdge rad="2540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4114800"/>
            <a:ext cx="4572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777240"/>
            <a:ext cx="4572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2015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6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95360" cy="539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920240"/>
            <a:ext cx="8412480" cy="1371600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3383280"/>
            <a:ext cx="8412480" cy="15544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26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182880" y="6473711"/>
            <a:ext cx="6080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182563"/>
            <a:ext cx="85953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" y="1005840"/>
            <a:ext cx="859536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EPRI logo 2014_RGB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15200" y="6492240"/>
            <a:ext cx="1554480" cy="287681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274320" y="6446520"/>
            <a:ext cx="8595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47"/>
          <p:cNvSpPr txBox="1">
            <a:spLocks noChangeArrowheads="1"/>
          </p:cNvSpPr>
          <p:nvPr userDrawn="1"/>
        </p:nvSpPr>
        <p:spPr bwMode="auto">
          <a:xfrm>
            <a:off x="3190081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2015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7" r:id="rId13"/>
    <p:sldLayoutId id="2147483678" r:id="rId14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286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798513" indent="-16668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196975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487488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ela@epri.com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chart" Target="../charts/chart2.xml"/><Relationship Id="rId7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hyperlink" Target="https://www.epri.com/#/pages/product/000000003002006692/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ri.com/#/pages/product/000000003002009273/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hyperlink" Target="http://www.isorto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18 December 2018</a:t>
            </a:r>
          </a:p>
          <a:p>
            <a:r>
              <a:rPr lang="en-US" altLang="en-US" b="1" dirty="0"/>
              <a:t>Erik Ela, PhD</a:t>
            </a:r>
            <a:br>
              <a:rPr lang="en-US" altLang="en-US" b="1" dirty="0"/>
            </a:br>
            <a:r>
              <a:rPr lang="en-US" altLang="en-US" b="1" dirty="0"/>
              <a:t>Principal Technical Leader</a:t>
            </a:r>
            <a:br>
              <a:rPr lang="en-US" altLang="en-US" b="1" dirty="0"/>
            </a:br>
            <a:r>
              <a:rPr lang="en-US" altLang="en-US" b="1" dirty="0">
                <a:hlinkClick r:id="rId2"/>
              </a:rPr>
              <a:t>eela@epri.com</a:t>
            </a:r>
            <a:r>
              <a:rPr lang="en-US" altLang="en-US" b="1" dirty="0"/>
              <a:t> </a:t>
            </a:r>
          </a:p>
          <a:p>
            <a:r>
              <a:rPr lang="en-US" altLang="en-US" b="1" dirty="0"/>
              <a:t>21</a:t>
            </a:r>
            <a:r>
              <a:rPr lang="en-US" altLang="en-US" b="1" baseline="30000" dirty="0"/>
              <a:t>st</a:t>
            </a:r>
            <a:r>
              <a:rPr lang="en-US" altLang="en-US" b="1" dirty="0"/>
              <a:t> Century Power Partnership Webinar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274320" y="977900"/>
            <a:ext cx="4572000" cy="2260600"/>
          </a:xfrm>
        </p:spPr>
        <p:txBody>
          <a:bodyPr>
            <a:normAutofit/>
          </a:bodyPr>
          <a:lstStyle/>
          <a:p>
            <a:r>
              <a:rPr lang="en-US" sz="2800" dirty="0"/>
              <a:t>Trends in U.S. Electric Power Markets and Renewable Integration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2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76141194"/>
              </p:ext>
            </p:extLst>
          </p:nvPr>
        </p:nvGraphicFramePr>
        <p:xfrm>
          <a:off x="323387" y="433317"/>
          <a:ext cx="3646449" cy="406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75217129"/>
              </p:ext>
            </p:extLst>
          </p:nvPr>
        </p:nvGraphicFramePr>
        <p:xfrm>
          <a:off x="4880518" y="474206"/>
          <a:ext cx="3646449" cy="406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3429000" y="1728716"/>
            <a:ext cx="1972734" cy="1032933"/>
          </a:xfrm>
          <a:prstGeom prst="rightArrow">
            <a:avLst>
              <a:gd name="adj1" fmla="val 31967"/>
              <a:gd name="adj2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3" rIns="91427" bIns="45713" numCol="1" rtlCol="0" anchor="ctr" anchorCtr="0" compatLnSpc="1">
            <a:prstTxWarp prst="textNoShape">
              <a:avLst/>
            </a:prstTxWarp>
          </a:bodyPr>
          <a:lstStyle/>
          <a:p>
            <a:pPr marL="219043" indent="-219043" defTabSz="914267"/>
            <a:endParaRPr lang="en-US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" y="4430990"/>
            <a:ext cx="2256506" cy="144475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bIns="0" anchor="b"/>
          <a:lstStyle/>
          <a:p>
            <a:pPr>
              <a:spcBef>
                <a:spcPts val="600"/>
              </a:spcBef>
            </a:pPr>
            <a:r>
              <a:rPr lang="en-US" sz="1700" b="1" dirty="0">
                <a:solidFill>
                  <a:schemeClr val="bg1"/>
                </a:solidFill>
              </a:rPr>
              <a:t>Central Station</a:t>
            </a: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>
          <a:xfrm>
            <a:off x="6858001" y="4380926"/>
            <a:ext cx="2286000" cy="1444752"/>
            <a:chOff x="5146326" y="1597942"/>
            <a:chExt cx="3645107" cy="2194560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5146326" y="1597942"/>
              <a:ext cx="3645107" cy="219456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bIns="0" anchor="b"/>
            <a:lstStyle/>
            <a:p>
              <a:pPr>
                <a:spcBef>
                  <a:spcPts val="1608"/>
                </a:spcBef>
              </a:pPr>
              <a:r>
                <a:rPr lang="en-US" sz="1500" b="1" dirty="0">
                  <a:solidFill>
                    <a:schemeClr val="bg1"/>
                  </a:solidFill>
                </a:rPr>
                <a:t>Energy Storage</a:t>
              </a:r>
            </a:p>
          </p:txBody>
        </p:sp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18076"/>
            <a:stretch>
              <a:fillRect/>
            </a:stretch>
          </p:blipFill>
          <p:spPr bwMode="auto">
            <a:xfrm>
              <a:off x="5405010" y="1676114"/>
              <a:ext cx="1891597" cy="164591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Distributed Energy Storag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6247" y="1676114"/>
              <a:ext cx="937259" cy="1645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645734" y="4423171"/>
            <a:ext cx="2154033" cy="144530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bIns="0" anchor="b"/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Demand Response</a:t>
            </a:r>
          </a:p>
        </p:txBody>
      </p:sp>
      <p:pic>
        <p:nvPicPr>
          <p:cNvPr id="17" name="Picture 7" descr="IntegratedHPWHa13_water_fu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4437" y="4543957"/>
            <a:ext cx="356553" cy="10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6022" y="4654369"/>
            <a:ext cx="863606" cy="7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Evolution</a:t>
            </a:r>
          </a:p>
        </p:txBody>
      </p:sp>
      <p:pic>
        <p:nvPicPr>
          <p:cNvPr id="21" name="Picture 8" descr="http://upload.wikimedia.org/wikipedia/commons/d/da/Big_Bend_Power_Sta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613" y="4425174"/>
            <a:ext cx="2077293" cy="1268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2335105" y="4427818"/>
            <a:ext cx="2256506" cy="144475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bIns="0" anchor="b"/>
          <a:lstStyle/>
          <a:p>
            <a:pPr>
              <a:spcBef>
                <a:spcPts val="600"/>
              </a:spcBef>
            </a:pPr>
            <a:r>
              <a:rPr lang="en-US" sz="1700" b="1" dirty="0">
                <a:solidFill>
                  <a:schemeClr val="bg1"/>
                </a:solidFill>
              </a:rPr>
              <a:t>Variable Generation</a:t>
            </a:r>
          </a:p>
        </p:txBody>
      </p:sp>
      <p:pic>
        <p:nvPicPr>
          <p:cNvPr id="24" name="Picture 2" descr="http://www.pv-magazine.com/fileadmin/PVI_website_pictures/Ger_combined_solar_wind_Fotomontage_Tom_Baerwald_Solarpraxi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18558" y="4460177"/>
            <a:ext cx="1717468" cy="1188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41928" y="6028437"/>
            <a:ext cx="8085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Electric Power Research Institute, </a:t>
            </a:r>
            <a:r>
              <a:rPr lang="en-US" sz="1000" i="1" dirty="0"/>
              <a:t>Capacity and Energy in the Integrated Grid</a:t>
            </a:r>
            <a:r>
              <a:rPr lang="en-US" sz="1000" dirty="0"/>
              <a:t>, EPRI, Palo Alto, CA: 2015 Product 3002006692, Available: </a:t>
            </a:r>
            <a:r>
              <a:rPr lang="en-US" sz="1000" dirty="0">
                <a:hlinkClick r:id="rId10"/>
              </a:rPr>
              <a:t>https://www.epri.com/#/pages/product/000000003002006692/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3728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 Design Initiatives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98478"/>
              </p:ext>
            </p:extLst>
          </p:nvPr>
        </p:nvGraphicFramePr>
        <p:xfrm>
          <a:off x="411598" y="709808"/>
          <a:ext cx="8630802" cy="492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 dirty="0">
                          <a:effectLst/>
                        </a:rPr>
                        <a:t>Mutual or Similar Initiatives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 dirty="0">
                          <a:effectLst/>
                        </a:rPr>
                        <a:t>Unique Initiatives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 dirty="0">
                          <a:effectLst/>
                        </a:rPr>
                        <a:t>Energy Markets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Improved coordinated transaction scheduling (NYISO, ISO-NE, PJM, MISO, SPP, and CAISO)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0" dirty="0">
                          <a:effectLst/>
                        </a:rPr>
                        <a:t>Combined Cycle Modeling Improvements (PJM, MISO, SPP)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Virtual spread product (e.g., up-to-congestion, or point-to-point) (NYISO, MISO, CAISO)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Pricing of fast start resources (e.g., ELMP, fast start pricing, allowance of GTs to set RTD price) (ISO-NE, NYISO, MISO, CAISO)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Do-not-exceed limits for wind generation (ISO-NE)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Flow control resources as market participants (MISO)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15-minute three settlement market (CAISO)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Integrated day-ahead market (CAISO)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 dirty="0">
                          <a:effectLst/>
                        </a:rPr>
                        <a:t>Ancillary Service Markets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Regulation pay-for performance improvements (PJM, SPP, CAISO)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Ramp products (MISO, SPP, CAISO)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Primary frequency response (MISO, ERCOT, CAISO)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Synchronous Inertia service (ERCOT)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Gas system limitations on reserve provision (NYISO)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Reserve product for voltage needs (MISO)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 dirty="0">
                          <a:effectLst/>
                        </a:rPr>
                        <a:t>Financial Transmission Rights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FTR funding issue resolution and shortfall allocation  methods (PJM, MISO, CAISO)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Long-term FTR (ISO-NE, MISO, CAISO, others have as initiatives that are not on the immediate term)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Incorporating transmission outages into FTR auctions (SPP, CAISO)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Third-party FTR clearing (ISO-NE)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Rights for PAR-controlled lines (NYISO)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4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 dirty="0">
                          <a:effectLst/>
                        </a:rPr>
                        <a:t>Capacity Markets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Sloped demand curves (ISO-NE, MISO)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Locational capacity market improvements (ISO-NE, NYISO, MISO)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Performance incentives (ISO-NE, NYISO, PJM)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</a:rPr>
                        <a:t>Locational price hedging (NYISO, PJM, MISO)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Flexible capacity procurement (CAISO)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000" b="1" dirty="0">
                          <a:effectLst/>
                        </a:rPr>
                        <a:t>Changing from annual to seasonal markets (MISO)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86" marR="5288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6102" y="5661636"/>
            <a:ext cx="6881794" cy="402697"/>
          </a:xfrm>
          <a:prstGeom prst="rect">
            <a:avLst/>
          </a:prstGeom>
          <a:solidFill>
            <a:srgbClr val="5195D3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wrap="square" anchor="ctr" anchorCtr="0">
            <a:noAutofit/>
          </a:bodyPr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  <a:latin typeface="Arial Narrow" panose="020B0606020202030204" pitchFamily="34" charset="0"/>
              </a:rPr>
              <a:t>Key design changes primarily due to changing resource mix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598" y="6033865"/>
            <a:ext cx="8085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Electric Power Research Institute, </a:t>
            </a:r>
            <a:r>
              <a:rPr lang="en-US" sz="1000" i="1" dirty="0"/>
              <a:t>Wholesale Electricity Market Design Initiatives in the United States: Survey and Research Needs</a:t>
            </a:r>
            <a:r>
              <a:rPr lang="en-US" sz="1000" dirty="0"/>
              <a:t>, EPRI, Palo Alto, CA: 2016. Product 3002009273, Available: </a:t>
            </a:r>
            <a:r>
              <a:rPr lang="en-US" sz="1000" dirty="0">
                <a:hlinkClick r:id="rId2"/>
              </a:rPr>
              <a:t>https://www.epri.com/#/pages/product/000000003002009273/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345414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r>
              <a:rPr lang="en-US" dirty="0"/>
              <a:t>Market Expansion and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21263"/>
          </a:xfrm>
        </p:spPr>
        <p:txBody>
          <a:bodyPr/>
          <a:lstStyle/>
          <a:p>
            <a:r>
              <a:rPr lang="en-US" dirty="0"/>
              <a:t>Western Energy Imbalance Market</a:t>
            </a:r>
          </a:p>
          <a:p>
            <a:r>
              <a:rPr lang="en-US" dirty="0"/>
              <a:t>Operated by CAISO</a:t>
            </a:r>
          </a:p>
          <a:p>
            <a:r>
              <a:rPr lang="en-US" dirty="0"/>
              <a:t>Six utilities participating, five more planned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95" y="2412683"/>
            <a:ext cx="2981325" cy="35052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" y="2717483"/>
            <a:ext cx="5943600" cy="363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067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281"/>
          <a:stretch/>
        </p:blipFill>
        <p:spPr bwMode="auto">
          <a:xfrm>
            <a:off x="3984834" y="908524"/>
            <a:ext cx="5081333" cy="354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s://www.misoenergy.org/Style%20Library/Images/Miso/mis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43" y="562832"/>
            <a:ext cx="1257613" cy="4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aiso.com/Style%20Library/caiso/images/CAISO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7920" y="468594"/>
            <a:ext cx="1815750" cy="5266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29251"/>
            <a:ext cx="8595360" cy="731520"/>
          </a:xfrm>
        </p:spPr>
        <p:txBody>
          <a:bodyPr>
            <a:normAutofit/>
          </a:bodyPr>
          <a:lstStyle/>
          <a:p>
            <a:r>
              <a:rPr lang="en-US" sz="2800" dirty="0"/>
              <a:t>Flexible ramping needs (Short- and Long-term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5" y="860772"/>
            <a:ext cx="4395525" cy="38466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Short-term ramping products</a:t>
            </a:r>
          </a:p>
          <a:p>
            <a:r>
              <a:rPr lang="en-US" dirty="0"/>
              <a:t>Requirements based on short-term variability and uncertainty to operate with more ramping and avoid infeasibilities and imbalances in real-time</a:t>
            </a:r>
          </a:p>
          <a:p>
            <a:pPr lvl="1">
              <a:spcAft>
                <a:spcPts val="0"/>
              </a:spcAft>
            </a:pPr>
            <a:r>
              <a:rPr lang="en-US" dirty="0"/>
              <a:t>Confidence</a:t>
            </a:r>
            <a:br>
              <a:rPr lang="en-US" dirty="0"/>
            </a:br>
            <a:r>
              <a:rPr lang="en-US" dirty="0"/>
              <a:t>intervals inform</a:t>
            </a:r>
          </a:p>
          <a:p>
            <a:pPr lvl="1">
              <a:spcAft>
                <a:spcPts val="0"/>
              </a:spcAft>
              <a:buNone/>
            </a:pPr>
            <a:r>
              <a:rPr lang="en-US" dirty="0"/>
              <a:t>	requirements</a:t>
            </a:r>
          </a:p>
          <a:p>
            <a:pPr lvl="1">
              <a:spcAft>
                <a:spcPts val="0"/>
              </a:spcAft>
            </a:pPr>
            <a:r>
              <a:rPr lang="en-US" dirty="0"/>
              <a:t>Low-priced demand</a:t>
            </a:r>
          </a:p>
          <a:p>
            <a:pPr lvl="1">
              <a:spcAft>
                <a:spcPts val="0"/>
              </a:spcAft>
              <a:buNone/>
            </a:pPr>
            <a:r>
              <a:rPr lang="en-US" dirty="0"/>
              <a:t>	curves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MISO</a:t>
            </a:r>
            <a:r>
              <a:rPr lang="en-US" dirty="0"/>
              <a:t>: May 1, 2016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CAISO</a:t>
            </a:r>
            <a:r>
              <a:rPr lang="en-US" dirty="0"/>
              <a:t>: Nov. 1, 2016</a:t>
            </a:r>
          </a:p>
          <a:p>
            <a:pPr lvl="1">
              <a:spcAft>
                <a:spcPts val="0"/>
              </a:spcAft>
            </a:pPr>
            <a:r>
              <a:rPr lang="en-US" dirty="0"/>
              <a:t>Flex ramp constraint live since 2012</a:t>
            </a: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2098"/>
            <a:ext cx="5709285" cy="210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www.caiso.com/Style%20Library/caiso/images/CAISO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900" y="5638613"/>
            <a:ext cx="1959987" cy="568481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77887" y="4499851"/>
            <a:ext cx="3666113" cy="20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Flexible capacity (long-term)</a:t>
            </a:r>
          </a:p>
          <a:p>
            <a:r>
              <a:rPr lang="en-US" kern="0" dirty="0"/>
              <a:t>Ensure sufficient flexible resources installed in planning time frame</a:t>
            </a:r>
          </a:p>
          <a:p>
            <a:r>
              <a:rPr lang="en-US" kern="0" dirty="0"/>
              <a:t>Must offer/bid flexibility if flexible capacity resource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kern="0" dirty="0"/>
              <a:t>CAISO</a:t>
            </a:r>
            <a:r>
              <a:rPr lang="en-US" kern="0" dirty="0"/>
              <a:t>: Since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686" y="5753576"/>
            <a:ext cx="1233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FRACMOO</a:t>
            </a:r>
          </a:p>
        </p:txBody>
      </p:sp>
    </p:spTree>
    <p:extLst>
      <p:ext uri="{BB962C8B-B14F-4D97-AF65-F5344CB8AC3E}">
        <p14:creationId xmlns:p14="http://schemas.microsoft.com/office/powerpoint/2010/main" val="1030841670"/>
      </p:ext>
    </p:extLst>
  </p:cSld>
  <p:clrMapOvr>
    <a:masterClrMapping/>
  </p:clrMapOvr>
  <p:transition spd="slow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R&amp;D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438"/>
            <a:ext cx="8229600" cy="5298053"/>
          </a:xfrm>
        </p:spPr>
        <p:txBody>
          <a:bodyPr>
            <a:normAutofit/>
          </a:bodyPr>
          <a:lstStyle/>
          <a:p>
            <a:r>
              <a:rPr lang="en-US" dirty="0"/>
              <a:t>More resources may be needed for fewer periods, but still needed</a:t>
            </a:r>
          </a:p>
          <a:p>
            <a:pPr lvl="1"/>
            <a:r>
              <a:rPr lang="en-US" dirty="0"/>
              <a:t>Do they have the long-term incentives to avoid retirement?</a:t>
            </a:r>
          </a:p>
          <a:p>
            <a:pPr lvl="1"/>
            <a:r>
              <a:rPr lang="en-US" dirty="0"/>
              <a:t>Will demand response and a smarter grid reduce the need for resources?</a:t>
            </a:r>
          </a:p>
          <a:p>
            <a:r>
              <a:rPr lang="en-US" dirty="0"/>
              <a:t>Are there proper incentives to get the increased amount of flexibility on the system that is needed to maintain system reliability</a:t>
            </a:r>
          </a:p>
          <a:p>
            <a:pPr lvl="1"/>
            <a:r>
              <a:rPr lang="en-US" b="1" dirty="0"/>
              <a:t>Short-term</a:t>
            </a:r>
            <a:r>
              <a:rPr lang="en-US" dirty="0"/>
              <a:t>: Attract available flexibility to provide this flexibility</a:t>
            </a:r>
          </a:p>
          <a:p>
            <a:pPr lvl="1"/>
            <a:r>
              <a:rPr lang="en-US" b="1" dirty="0"/>
              <a:t>Long-term</a:t>
            </a:r>
            <a:r>
              <a:rPr lang="en-US" dirty="0"/>
              <a:t>: Attract new or existing facilities to build or modify with flexibility attributes</a:t>
            </a:r>
          </a:p>
          <a:p>
            <a:r>
              <a:rPr lang="en-US" dirty="0"/>
              <a:t>How are “essential reliability services” being incentivized</a:t>
            </a:r>
          </a:p>
          <a:p>
            <a:pPr lvl="1"/>
            <a:r>
              <a:rPr lang="en-US" dirty="0"/>
              <a:t>Services that used to be inherent that may be declining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36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R&amp;D Challenges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438"/>
            <a:ext cx="8229600" cy="52980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right price?</a:t>
            </a:r>
          </a:p>
          <a:p>
            <a:pPr lvl="1"/>
            <a:r>
              <a:rPr lang="en-US" dirty="0"/>
              <a:t>Non-Convexities, uplift vs. price, out-of-market vs. in-the-market, alignment of pricing and reliability</a:t>
            </a:r>
          </a:p>
          <a:p>
            <a:r>
              <a:rPr lang="en-US" dirty="0"/>
              <a:t>How can the market function properly with new policies that favor technologies for reasons other than cost or reliability?</a:t>
            </a:r>
          </a:p>
          <a:p>
            <a:pPr lvl="1"/>
            <a:r>
              <a:rPr lang="en-US" dirty="0"/>
              <a:t>Environmental, job preservation, fuel diversity, local tax</a:t>
            </a:r>
          </a:p>
          <a:p>
            <a:r>
              <a:rPr lang="en-US" dirty="0"/>
              <a:t>Changing resource mixes have new characteristics: Technology agnostic vs. realism?</a:t>
            </a:r>
          </a:p>
          <a:p>
            <a:pPr lvl="1"/>
            <a:r>
              <a:rPr lang="en-US" dirty="0"/>
              <a:t>Energy storage technologies, demand response, renewables, distributed energy, natural gas</a:t>
            </a:r>
          </a:p>
          <a:p>
            <a:r>
              <a:rPr lang="en-US" dirty="0"/>
              <a:t>Simplicity vs. complexity</a:t>
            </a:r>
          </a:p>
          <a:p>
            <a:pPr lvl="1"/>
            <a:r>
              <a:rPr lang="en-US" dirty="0"/>
              <a:t>Do stochastics, reactive power, multi-state configurations need to be part of the market clearing?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04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79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... du site &gt; Classes &gt; 7.Sixième année &gt; Monsieur Yanik Martel &gt; &lt;strong&gt;Agenda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10" y="1028918"/>
            <a:ext cx="3781990" cy="4047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29788"/>
            <a:ext cx="5688818" cy="4971011"/>
          </a:xfrm>
        </p:spPr>
        <p:txBody>
          <a:bodyPr>
            <a:normAutofit/>
          </a:bodyPr>
          <a:lstStyle/>
          <a:p>
            <a:r>
              <a:rPr lang="en-US" dirty="0"/>
              <a:t>North American ISO &amp; RTO introduction</a:t>
            </a:r>
          </a:p>
          <a:p>
            <a:pPr lvl="1"/>
            <a:r>
              <a:rPr lang="en-US" dirty="0"/>
              <a:t>Current products and services</a:t>
            </a:r>
          </a:p>
          <a:p>
            <a:r>
              <a:rPr lang="en-US" dirty="0"/>
              <a:t>How does variable energy resources (wind and solar) impact market outcomes and changing design?</a:t>
            </a:r>
          </a:p>
          <a:p>
            <a:r>
              <a:rPr lang="en-US" dirty="0"/>
              <a:t>How are the markets evolving going forward due to changing resource mix?</a:t>
            </a:r>
          </a:p>
          <a:p>
            <a:pPr lvl="1"/>
            <a:r>
              <a:rPr lang="en-US" dirty="0"/>
              <a:t>Specific California Examples</a:t>
            </a:r>
          </a:p>
        </p:txBody>
      </p:sp>
    </p:spTree>
    <p:extLst>
      <p:ext uri="{BB962C8B-B14F-4D97-AF65-F5344CB8AC3E}">
        <p14:creationId xmlns:p14="http://schemas.microsoft.com/office/powerpoint/2010/main" val="418727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48273"/>
            <a:ext cx="8595360" cy="731520"/>
          </a:xfrm>
        </p:spPr>
        <p:txBody>
          <a:bodyPr/>
          <a:lstStyle/>
          <a:p>
            <a:r>
              <a:rPr lang="en-US" dirty="0"/>
              <a:t>EPRI Grid Operations &amp; Planning R&amp;D Area at a Glance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7480" y="992753"/>
            <a:ext cx="3886199" cy="1869450"/>
            <a:chOff x="479428" y="1477631"/>
            <a:chExt cx="3912477" cy="2346767"/>
          </a:xfrm>
        </p:grpSpPr>
        <p:sp>
          <p:nvSpPr>
            <p:cNvPr id="5" name="Rounded Rectangle 4"/>
            <p:cNvSpPr/>
            <p:nvPr/>
          </p:nvSpPr>
          <p:spPr>
            <a:xfrm>
              <a:off x="479428" y="1477631"/>
              <a:ext cx="3912477" cy="2346767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551459" y="1555351"/>
              <a:ext cx="1819123" cy="42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Grid Operations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24726" y="1857652"/>
              <a:ext cx="2134842" cy="13652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Operator Visualization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Synchrophasor Applications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Operating Limit Assessment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Reactive Power &amp; Voltage Management &amp; Control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System Restoration Support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32770" y="983572"/>
            <a:ext cx="4101907" cy="1869451"/>
            <a:chOff x="4796551" y="1340094"/>
            <a:chExt cx="3912477" cy="2346767"/>
          </a:xfrm>
        </p:grpSpPr>
        <p:sp>
          <p:nvSpPr>
            <p:cNvPr id="7" name="Rounded Rectangle 6"/>
            <p:cNvSpPr/>
            <p:nvPr/>
          </p:nvSpPr>
          <p:spPr>
            <a:xfrm>
              <a:off x="4796551" y="1340094"/>
              <a:ext cx="3912477" cy="2346767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5000026" y="1447228"/>
              <a:ext cx="2417582" cy="42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Grid Planning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771349" y="1800464"/>
              <a:ext cx="1937678" cy="13652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Modeling &amp; Validation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System Protection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Risk-Based Planning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Contingency Screening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Special Planning Studies (GMD, TOV, etc.)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8637" y="4888694"/>
            <a:ext cx="8220456" cy="1438490"/>
            <a:chOff x="274321" y="2221992"/>
            <a:chExt cx="8220456" cy="1438490"/>
          </a:xfrm>
        </p:grpSpPr>
        <p:graphicFrame>
          <p:nvGraphicFramePr>
            <p:cNvPr id="24" name="Diagram 23"/>
            <p:cNvGraphicFramePr/>
            <p:nvPr>
              <p:extLst/>
            </p:nvPr>
          </p:nvGraphicFramePr>
          <p:xfrm>
            <a:off x="274321" y="2221992"/>
            <a:ext cx="8220456" cy="1438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2653758" y="3291840"/>
              <a:ext cx="3159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Common approach to all programs</a:t>
              </a:r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8" cstate="print"/>
          <a:srcRect t="17782" r="7454"/>
          <a:stretch/>
        </p:blipFill>
        <p:spPr bwMode="auto">
          <a:xfrm>
            <a:off x="666566" y="1418900"/>
            <a:ext cx="1592370" cy="124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632770" y="2965983"/>
            <a:ext cx="4144015" cy="1785858"/>
            <a:chOff x="2673509" y="2965983"/>
            <a:chExt cx="4167378" cy="1785858"/>
          </a:xfrm>
        </p:grpSpPr>
        <p:grpSp>
          <p:nvGrpSpPr>
            <p:cNvPr id="6" name="Group 5"/>
            <p:cNvGrpSpPr/>
            <p:nvPr/>
          </p:nvGrpSpPr>
          <p:grpSpPr>
            <a:xfrm>
              <a:off x="2673509" y="2965983"/>
              <a:ext cx="4167378" cy="1785858"/>
              <a:chOff x="479428" y="3938286"/>
              <a:chExt cx="3912478" cy="234676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79428" y="3938286"/>
                <a:ext cx="3912478" cy="2346767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TextBox 16"/>
              <p:cNvSpPr txBox="1"/>
              <p:nvPr/>
            </p:nvSpPr>
            <p:spPr>
              <a:xfrm>
                <a:off x="675273" y="4074660"/>
                <a:ext cx="2807041" cy="444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chemeClr val="bg1"/>
                    </a:solidFill>
                  </a:rPr>
                  <a:t>Bulk Renewables Integration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303675" y="4491928"/>
                <a:ext cx="2088231" cy="136525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>
                    <a:solidFill>
                      <a:schemeClr val="bg1"/>
                    </a:solidFill>
                  </a:rPr>
                  <a:t>Modeling &amp; Protection</a:t>
                </a:r>
              </a:p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>
                    <a:solidFill>
                      <a:schemeClr val="bg1"/>
                    </a:solidFill>
                  </a:rPr>
                  <a:t>Flexibility Planning</a:t>
                </a:r>
              </a:p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>
                    <a:solidFill>
                      <a:schemeClr val="bg1"/>
                    </a:solidFill>
                  </a:rPr>
                  <a:t>Operator Tools for Variability &amp; Uncertainty</a:t>
                </a:r>
              </a:p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>
                    <a:solidFill>
                      <a:schemeClr val="bg1"/>
                    </a:solidFill>
                  </a:rPr>
                  <a:t>Voltage &amp; Frequency</a:t>
                </a:r>
              </a:p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>
                    <a:solidFill>
                      <a:schemeClr val="bg1"/>
                    </a:solidFill>
                  </a:rPr>
                  <a:t>DER Impacts on Bulk System</a:t>
                </a:r>
              </a:p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pic>
          <p:nvPicPr>
            <p:cNvPr id="27" name="Picture 2" descr="MPj0437387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9665" y="3408316"/>
              <a:ext cx="1448561" cy="120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27" descr="Picture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630" y="1427798"/>
            <a:ext cx="1503363" cy="12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 bwMode="auto">
          <a:xfrm>
            <a:off x="4683682" y="3387297"/>
            <a:ext cx="1977377" cy="10389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3038" marR="0" indent="-1730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1747" y="2965983"/>
            <a:ext cx="3886479" cy="1785858"/>
            <a:chOff x="1020377" y="2965983"/>
            <a:chExt cx="3704783" cy="1785858"/>
          </a:xfrm>
        </p:grpSpPr>
        <p:sp>
          <p:nvSpPr>
            <p:cNvPr id="22" name="Rounded Rectangle 21"/>
            <p:cNvSpPr/>
            <p:nvPr/>
          </p:nvSpPr>
          <p:spPr>
            <a:xfrm>
              <a:off x="1020377" y="2965983"/>
              <a:ext cx="3704783" cy="1785858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1205826" y="3069762"/>
              <a:ext cx="1767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Market Operations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38696" y="3408316"/>
              <a:ext cx="1183208" cy="113129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auto">
            <a:xfrm>
              <a:off x="2458967" y="3338667"/>
              <a:ext cx="2120503" cy="108756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Market Design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Market Software Implementation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Price Formation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Energy, Ancillary Services, FTRs, Capacity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8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www.rtoinsider.com/wp-content/uploads/RTO-US-Map-Source-SPP-for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61857"/>
            <a:ext cx="5640224" cy="48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Organized Electricity Markets in North America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94214" y="715345"/>
            <a:ext cx="5982786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latin typeface="Trebuchet MS" panose="020B0603020202020204" pitchFamily="34" charset="0"/>
              </a:rPr>
              <a:t>Nine Independent System Operators (ISOs) and Regional Transmission Organizations (RTOs) serve 66% of consumers in the U.S. and more than 50% of Canada’s population.  See the ISO/RTO Council website:  </a:t>
            </a:r>
            <a:r>
              <a:rPr lang="en-US" altLang="en-US" sz="1400" dirty="0">
                <a:latin typeface="Trebuchet MS" panose="020B0603020202020204" pitchFamily="34" charset="0"/>
                <a:hlinkClick r:id="rId4"/>
              </a:rPr>
              <a:t>www.isorto.org</a:t>
            </a:r>
            <a:r>
              <a:rPr lang="en-US" altLang="en-US" sz="1400" dirty="0">
                <a:latin typeface="Trebuchet MS" panose="020B0603020202020204" pitchFamily="34" charset="0"/>
              </a:rPr>
              <a:t>.  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90500" y="6266501"/>
            <a:ext cx="4533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dirty="0"/>
              <a:t>*Source:  http://www.eia.doe.gov/cneaf/electricity/epa/epaxlfilees1.pdf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1298" y="548323"/>
            <a:ext cx="2302179" cy="1954381"/>
          </a:xfrm>
          <a:prstGeom prst="rect">
            <a:avLst/>
          </a:prstGeom>
          <a:solidFill>
            <a:srgbClr val="DEFE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latin typeface="Trebuchet MS" pitchFamily="34" charset="0"/>
                <a:cs typeface="+mn-cs"/>
              </a:rPr>
              <a:t>ISO/RTO Data 2015</a:t>
            </a:r>
          </a:p>
          <a:p>
            <a:pPr marL="114300" indent="-114300"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latin typeface="Trebuchet MS" pitchFamily="34" charset="0"/>
                <a:cs typeface="+mn-cs"/>
              </a:rPr>
              <a:t>Serve 118 Million  customers (2/3) </a:t>
            </a:r>
          </a:p>
          <a:p>
            <a:pPr marL="114300" indent="-114300"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latin typeface="Trebuchet MS" pitchFamily="34" charset="0"/>
                <a:cs typeface="+mn-cs"/>
              </a:rPr>
              <a:t>Installed Capacity = GW (70%)</a:t>
            </a:r>
          </a:p>
          <a:p>
            <a:pPr marL="114300" indent="-114300"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latin typeface="Trebuchet MS" pitchFamily="34" charset="0"/>
                <a:cs typeface="+mn-cs"/>
              </a:rPr>
              <a:t>Electricity Consumption 80%</a:t>
            </a:r>
          </a:p>
        </p:txBody>
      </p:sp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24" y="2678973"/>
            <a:ext cx="3289300" cy="347979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335856" y="2354575"/>
            <a:ext cx="1784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Energy Imbalance Market</a:t>
            </a:r>
            <a:endParaRPr lang="en-US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 Characteristics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15459"/>
              </p:ext>
            </p:extLst>
          </p:nvPr>
        </p:nvGraphicFramePr>
        <p:xfrm>
          <a:off x="274955" y="1820045"/>
          <a:ext cx="8594725" cy="330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7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7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6040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ISO-NE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NYISO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PJM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MISO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ERCOT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CAISO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Peak Load (MW)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165,000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127,000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4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Generation Capacity (MW)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184,000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180,000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83,000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Generating Units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1,400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1,400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Annual Energy (TWH)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120-135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160-165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780-840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600-680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225-240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340-350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230-260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Transmission (Miles)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34364" y="6031684"/>
            <a:ext cx="1846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*2014 Approximate Data</a:t>
            </a:r>
          </a:p>
        </p:txBody>
      </p:sp>
    </p:spTree>
    <p:extLst>
      <p:ext uri="{BB962C8B-B14F-4D97-AF65-F5344CB8AC3E}">
        <p14:creationId xmlns:p14="http://schemas.microsoft.com/office/powerpoint/2010/main" val="348043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Current Market Products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Energy Market</a:t>
            </a:r>
          </a:p>
          <a:p>
            <a:pPr lvl="1">
              <a:buFontTx/>
              <a:buChar char="•"/>
            </a:pPr>
            <a:r>
              <a:rPr lang="en-US" altLang="en-US" dirty="0"/>
              <a:t>Day-Ahead Energy Market</a:t>
            </a:r>
          </a:p>
          <a:p>
            <a:pPr lvl="1">
              <a:buFontTx/>
              <a:buChar char="•"/>
            </a:pPr>
            <a:r>
              <a:rPr lang="en-US" altLang="en-US" dirty="0"/>
              <a:t>Real-Time Energy Market</a:t>
            </a:r>
          </a:p>
          <a:p>
            <a:pPr lvl="1">
              <a:buFontTx/>
              <a:buChar char="•"/>
            </a:pPr>
            <a:r>
              <a:rPr lang="en-US" altLang="en-US" dirty="0"/>
              <a:t>Virtual Trading</a:t>
            </a:r>
          </a:p>
          <a:p>
            <a:pPr>
              <a:buFontTx/>
              <a:buChar char="•"/>
            </a:pPr>
            <a:r>
              <a:rPr lang="en-US" altLang="en-US" dirty="0"/>
              <a:t>Ancillary Services Market</a:t>
            </a:r>
          </a:p>
          <a:p>
            <a:pPr lvl="1">
              <a:buFontTx/>
              <a:buChar char="•"/>
            </a:pPr>
            <a:r>
              <a:rPr lang="en-US" altLang="en-US" dirty="0"/>
              <a:t>Reserve Market (market-based)</a:t>
            </a:r>
          </a:p>
          <a:p>
            <a:pPr lvl="1">
              <a:buFontTx/>
              <a:buChar char="•"/>
            </a:pPr>
            <a:r>
              <a:rPr lang="en-US" altLang="en-US" dirty="0"/>
              <a:t>Regulation market (market-based)</a:t>
            </a:r>
          </a:p>
          <a:p>
            <a:pPr lvl="1">
              <a:buFontTx/>
              <a:buChar char="•"/>
            </a:pPr>
            <a:r>
              <a:rPr lang="en-US" altLang="en-US" dirty="0"/>
              <a:t>Voltage support (cost-based)</a:t>
            </a:r>
          </a:p>
          <a:p>
            <a:pPr lvl="1">
              <a:buFontTx/>
              <a:buChar char="•"/>
            </a:pPr>
            <a:r>
              <a:rPr lang="en-US" altLang="en-US" dirty="0" err="1"/>
              <a:t>Blackstart</a:t>
            </a:r>
            <a:r>
              <a:rPr lang="en-US" altLang="en-US" dirty="0"/>
              <a:t> service (cost-based)</a:t>
            </a:r>
          </a:p>
          <a:p>
            <a:pPr>
              <a:buFontTx/>
              <a:buChar char="•"/>
            </a:pPr>
            <a:r>
              <a:rPr lang="en-US" altLang="en-US" dirty="0"/>
              <a:t>Financial Transmission Rights Markets</a:t>
            </a:r>
          </a:p>
          <a:p>
            <a:pPr lvl="1">
              <a:buFontTx/>
              <a:buChar char="•"/>
            </a:pPr>
            <a:r>
              <a:rPr lang="en-US" altLang="en-US" dirty="0"/>
              <a:t>Including Auction Revenue Rights</a:t>
            </a:r>
          </a:p>
          <a:p>
            <a:pPr>
              <a:buFontTx/>
              <a:buChar char="•"/>
            </a:pPr>
            <a:r>
              <a:rPr lang="en-US" altLang="en-US" dirty="0"/>
              <a:t>Capacity Markets</a:t>
            </a:r>
          </a:p>
          <a:p>
            <a:pPr lvl="1">
              <a:buFontTx/>
              <a:buChar char="•"/>
            </a:pPr>
            <a:r>
              <a:rPr lang="en-US" altLang="en-US" dirty="0"/>
              <a:t>Flexible Capacity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237" y="1005840"/>
            <a:ext cx="3185160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9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 Timelines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79394" y="5370989"/>
            <a:ext cx="81408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 rot="18901977">
            <a:off x="3309854" y="5524902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Months</a:t>
            </a:r>
          </a:p>
        </p:txBody>
      </p:sp>
      <p:sp>
        <p:nvSpPr>
          <p:cNvPr id="6" name="TextBox 5"/>
          <p:cNvSpPr txBox="1"/>
          <p:nvPr/>
        </p:nvSpPr>
        <p:spPr>
          <a:xfrm rot="18901977">
            <a:off x="149924" y="5466945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years</a:t>
            </a:r>
          </a:p>
        </p:txBody>
      </p:sp>
      <p:sp>
        <p:nvSpPr>
          <p:cNvPr id="7" name="TextBox 6"/>
          <p:cNvSpPr txBox="1"/>
          <p:nvPr/>
        </p:nvSpPr>
        <p:spPr>
          <a:xfrm rot="18901977">
            <a:off x="1628303" y="5574378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years</a:t>
            </a:r>
          </a:p>
        </p:txBody>
      </p:sp>
      <p:sp>
        <p:nvSpPr>
          <p:cNvPr id="8" name="TextBox 7"/>
          <p:cNvSpPr txBox="1"/>
          <p:nvPr/>
        </p:nvSpPr>
        <p:spPr>
          <a:xfrm rot="18901977">
            <a:off x="4482371" y="5653780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Day-ahead</a:t>
            </a:r>
          </a:p>
        </p:txBody>
      </p:sp>
      <p:sp>
        <p:nvSpPr>
          <p:cNvPr id="9" name="TextBox 8"/>
          <p:cNvSpPr txBox="1"/>
          <p:nvPr/>
        </p:nvSpPr>
        <p:spPr>
          <a:xfrm rot="18901977">
            <a:off x="5588012" y="5588373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Hour-ahead</a:t>
            </a:r>
          </a:p>
          <a:p>
            <a:r>
              <a:rPr lang="en-US" dirty="0"/>
              <a:t>         Real-time</a:t>
            </a:r>
          </a:p>
        </p:txBody>
      </p:sp>
      <p:sp>
        <p:nvSpPr>
          <p:cNvPr id="11" name="TextBox 10"/>
          <p:cNvSpPr txBox="1"/>
          <p:nvPr/>
        </p:nvSpPr>
        <p:spPr>
          <a:xfrm rot="18901977">
            <a:off x="7195508" y="5690863"/>
            <a:ext cx="1327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Months after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5348" y="1199461"/>
            <a:ext cx="1592501" cy="798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Long-term power purchase agreements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47849" y="1613348"/>
            <a:ext cx="1592501" cy="798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Forward Capacity Markets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922954" y="2263118"/>
            <a:ext cx="1713685" cy="798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Seasonal or Annual Capacity Markets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480392" y="3823233"/>
            <a:ext cx="2156246" cy="798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Financial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Transmission Rights Auction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36638" y="2893801"/>
            <a:ext cx="1372640" cy="798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Day-ahead ancillary markets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009278" y="3555162"/>
            <a:ext cx="1360365" cy="798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Real-time (balancing) ancillary market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369643" y="4216523"/>
            <a:ext cx="1592501" cy="798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Price corrections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&amp; settlement procedures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36638" y="2187942"/>
            <a:ext cx="1372640" cy="798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Day-ahead energy markets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009277" y="2761588"/>
            <a:ext cx="1360365" cy="798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Real-time (balancing) energy market</a:t>
            </a:r>
          </a:p>
        </p:txBody>
      </p:sp>
    </p:spTree>
    <p:extLst>
      <p:ext uri="{BB962C8B-B14F-4D97-AF65-F5344CB8AC3E}">
        <p14:creationId xmlns:p14="http://schemas.microsoft.com/office/powerpoint/2010/main" val="8209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money flows through these markets?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57" y="619490"/>
            <a:ext cx="4631107" cy="3440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2183" y="5363719"/>
            <a:ext cx="3749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Potomac Economics, </a:t>
            </a:r>
            <a:r>
              <a:rPr lang="en-US" sz="1000" i="1" dirty="0"/>
              <a:t>ERCOT State of the Market Report</a:t>
            </a:r>
            <a:r>
              <a:rPr lang="en-US" sz="1000" dirty="0"/>
              <a:t>, 2014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4955" y="4328725"/>
          <a:ext cx="8594725" cy="198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87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2823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ISO-NE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NYISO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PJM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MISO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ERCOT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CAISO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Market Volume ($B)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50.0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15.0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12.1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All-in Price ($/MWh)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Energy ($B)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9.0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11.2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41.4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31.9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7.4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11.7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Ancillary Services Markets  ($M)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1,881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513.4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4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Uplift ($M)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965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351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FTR ($M)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733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1,155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373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375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Capacity Market ($M)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1,060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3,220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7,030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925" y="3990171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2014 data</a:t>
            </a:r>
          </a:p>
        </p:txBody>
      </p:sp>
    </p:spTree>
    <p:extLst>
      <p:ext uri="{BB962C8B-B14F-4D97-AF65-F5344CB8AC3E}">
        <p14:creationId xmlns:p14="http://schemas.microsoft.com/office/powerpoint/2010/main" val="223089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-17463"/>
            <a:ext cx="8236527" cy="798513"/>
          </a:xfrm>
        </p:spPr>
        <p:txBody>
          <a:bodyPr/>
          <a:lstStyle/>
          <a:p>
            <a:r>
              <a:rPr lang="en-US" dirty="0"/>
              <a:t>Impact of VER on Electricity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890107"/>
            <a:ext cx="5197680" cy="261649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 variable cost of wind and solar can reduce the average energy prices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variability of VER can also cause increased variability in </a:t>
            </a:r>
            <a:r>
              <a:rPr lang="en-US"/>
              <a:t>energy prices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It can cause greater disparity between prices of forward markets (DA) and real-time markets due to the uncertainty of VER output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0999" y="3185319"/>
            <a:ext cx="8763001" cy="29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kern="0"/>
              <a:t>The variability and uncertainty can cause uncertain power flows affecting financial transmission rights markets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VER </a:t>
            </a:r>
            <a:r>
              <a:rPr lang="en-US" sz="2200" dirty="0"/>
              <a:t>can impact the amount of operating reserve required or supply of operating reserve therefore impacting prices of ancillary services</a:t>
            </a:r>
            <a:endParaRPr lang="en-US" sz="22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kern="0"/>
              <a:t>VER </a:t>
            </a:r>
            <a:r>
              <a:rPr lang="en-US" sz="2200" kern="0" dirty="0"/>
              <a:t>can cause greater need for flexible resources, which may or may not be incentivized to provide that flexibility in the energy market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pic>
        <p:nvPicPr>
          <p:cNvPr id="6" name="Picture 6" descr="http://www.telezones.com/wp-content/uploads/2015/02/Earht-4-Energy-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79" y="781049"/>
            <a:ext cx="3545537" cy="2404270"/>
          </a:xfrm>
          <a:prstGeom prst="rect">
            <a:avLst/>
          </a:prstGeom>
          <a:solidFill>
            <a:schemeClr val="accent1"/>
          </a:solidFill>
          <a:extLst/>
        </p:spPr>
      </p:pic>
    </p:spTree>
    <p:extLst>
      <p:ext uri="{BB962C8B-B14F-4D97-AF65-F5344CB8AC3E}">
        <p14:creationId xmlns:p14="http://schemas.microsoft.com/office/powerpoint/2010/main" val="4164844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1_2014 PowerPoint Theme">
  <a:themeElements>
    <a:clrScheme name="EPRI Color Theme 2015">
      <a:dk1>
        <a:srgbClr val="000000"/>
      </a:dk1>
      <a:lt1>
        <a:srgbClr val="FFFFFF"/>
      </a:lt1>
      <a:dk2>
        <a:srgbClr val="000099"/>
      </a:dk2>
      <a:lt2>
        <a:srgbClr val="595959"/>
      </a:lt2>
      <a:accent1>
        <a:srgbClr val="006699"/>
      </a:accent1>
      <a:accent2>
        <a:srgbClr val="A50021"/>
      </a:accent2>
      <a:accent3>
        <a:srgbClr val="30BE30"/>
      </a:accent3>
      <a:accent4>
        <a:srgbClr val="FF8000"/>
      </a:accent4>
      <a:accent5>
        <a:srgbClr val="8409FF"/>
      </a:accent5>
      <a:accent6>
        <a:srgbClr val="FFCC00"/>
      </a:accent6>
      <a:hlink>
        <a:srgbClr val="0000FF"/>
      </a:hlink>
      <a:folHlink>
        <a:srgbClr val="FF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5754BCBE-AE0F-4DEA-87C9-E86BBBB0FA43}" vid="{3FD3D24B-B0CE-48DE-8B1F-0B2BA5019F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101F030D76349B9BDDCB7E839049A" ma:contentTypeVersion="1" ma:contentTypeDescription="Create a new document." ma:contentTypeScope="" ma:versionID="734fc11b70f2696fea1b768389187637">
  <xsd:schema xmlns:xsd="http://www.w3.org/2001/XMLSchema" xmlns:xs="http://www.w3.org/2001/XMLSchema" xmlns:p="http://schemas.microsoft.com/office/2006/metadata/properties" xmlns:ns2="9d4eb815-23ed-48d9-b0c1-2b9ce0016f4e" targetNamespace="http://schemas.microsoft.com/office/2006/metadata/properties" ma:root="true" ma:fieldsID="2b4a09c436e99444c649b2400fdb07dc" ns2:_="">
    <xsd:import namespace="9d4eb815-23ed-48d9-b0c1-2b9ce0016f4e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eb815-23ed-48d9-b0c1-2b9ce0016f4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EPRI PowerPoint Template"/>
          <xsd:enumeration value="Design Templates"/>
          <xsd:enumeration value="EPRI Letterhead"/>
          <xsd:enumeration value="Events, Conferences, Meetings"/>
          <xsd:enumeration value="Miscellaneo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d4eb815-23ed-48d9-b0c1-2b9ce0016f4e">EPRI PowerPoint Template</Category>
  </documentManagement>
</p:properties>
</file>

<file path=customXml/itemProps1.xml><?xml version="1.0" encoding="utf-8"?>
<ds:datastoreItem xmlns:ds="http://schemas.openxmlformats.org/officeDocument/2006/customXml" ds:itemID="{BB1047FB-5E74-4464-86F0-66EE2373C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eb815-23ed-48d9-b0c1-2b9ce0016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F19E1D-7629-4257-BDFB-B61E5D11E0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DCF3FA-731B-4DDC-AAB6-632B5BDAE52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d4eb815-23ed-48d9-b0c1-2b9ce0016f4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13624</TotalTime>
  <Words>1387</Words>
  <Application>Microsoft Office PowerPoint</Application>
  <PresentationFormat>On-screen Show (4:3)</PresentationFormat>
  <Paragraphs>285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Trebuchet MS</vt:lpstr>
      <vt:lpstr>Wingdings</vt:lpstr>
      <vt:lpstr>1_2014 PowerPoint Theme</vt:lpstr>
      <vt:lpstr>Trends in U.S. Electric Power Markets and Renewable Integration</vt:lpstr>
      <vt:lpstr>Agenda</vt:lpstr>
      <vt:lpstr>EPRI Grid Operations &amp; Planning R&amp;D Area at a Glance</vt:lpstr>
      <vt:lpstr>Organized Electricity Markets in North America</vt:lpstr>
      <vt:lpstr>Electricity Market Characteristics</vt:lpstr>
      <vt:lpstr>Current Market Products</vt:lpstr>
      <vt:lpstr>Electricity Market Timelines</vt:lpstr>
      <vt:lpstr>How much money flows through these markets?</vt:lpstr>
      <vt:lpstr>Impact of VER on Electricity Markets</vt:lpstr>
      <vt:lpstr>Market Evolution</vt:lpstr>
      <vt:lpstr>Electricity Market Design Initiatives</vt:lpstr>
      <vt:lpstr>Market Expansion and Coordination</vt:lpstr>
      <vt:lpstr>Flexible ramping needs (Short- and Long-term</vt:lpstr>
      <vt:lpstr>Greatest R&amp;D Challenges</vt:lpstr>
      <vt:lpstr>Greatest R&amp;D Challenges (2)</vt:lpstr>
      <vt:lpstr>PowerPoint Presentation</vt:lpstr>
    </vt:vector>
  </TitlesOfParts>
  <Company>Electric Power Research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U.S. Electric Power Markets and Renewable Integration</dc:title>
  <dc:subject>A 21st Century Power Partnership Webinar presented by Erik Ela, PhD on 18 December 2018.</dc:subject>
  <dc:creator>Tuohy, Aidan</dc:creator>
  <dc:description>© 2015 Electric Power Research Institute, Inc. All rights reserved.</dc:description>
  <cp:lastModifiedBy>Glickson, Amy</cp:lastModifiedBy>
  <cp:revision>94</cp:revision>
  <cp:lastPrinted>2014-11-24T20:31:07Z</cp:lastPrinted>
  <dcterms:created xsi:type="dcterms:W3CDTF">2015-03-18T22:02:51Z</dcterms:created>
  <dcterms:modified xsi:type="dcterms:W3CDTF">2018-08-21T14:55:07Z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0x010100D67101F030D76349B9BDDCB7E839049A</vt:lpwstr>
  </property>
</Properties>
</file>